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embeddedFontLst>
    <p:embeddedFont>
      <p:font typeface="Century Gothic"/>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F85C450-D6B2-49D2-B2D8-6708D3C9D450}">
  <a:tblStyle styleId="{8F85C450-D6B2-49D2-B2D8-6708D3C9D45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regular.fntdata"/><Relationship Id="rId25" Type="http://schemas.openxmlformats.org/officeDocument/2006/relationships/slide" Target="slides/slide20.xml"/><Relationship Id="rId28" Type="http://schemas.openxmlformats.org/officeDocument/2006/relationships/font" Target="fonts/CenturyGothic-italic.fntdata"/><Relationship Id="rId27" Type="http://schemas.openxmlformats.org/officeDocument/2006/relationships/font" Target="fonts/CenturyGothic-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6" name="Google Shape;22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199" name="Google Shape;19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7200"/>
              <a:buFont typeface="Century Gothic"/>
              <a:buNone/>
              <a:defRPr b="0" i="0" sz="7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3" name="Google Shape;23;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lstStyle>
            <a:lvl1pPr lvl="0" marR="0" rtl="0" algn="l">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lvl="1" marR="0" rtl="0" algn="ctr">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lvl="2"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lvl="4"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lvl="5"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lvl="6"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lvl="7"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lvl="8"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24" name="Google Shape;24;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5" name="Google Shape;25;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6" name="Google Shape;26;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8" name="Shape 78"/>
        <p:cNvGrpSpPr/>
        <p:nvPr/>
      </p:nvGrpSpPr>
      <p:grpSpPr>
        <a:xfrm>
          <a:off x="0" y="0"/>
          <a:ext cx="0" cy="0"/>
          <a:chOff x="0" y="0"/>
          <a:chExt cx="0" cy="0"/>
        </a:xfrm>
      </p:grpSpPr>
      <p:sp>
        <p:nvSpPr>
          <p:cNvPr id="79" name="Google Shape;79;p1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80" name="Google Shape;80;p1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81" name="Google Shape;81;p1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82" name="Google Shape;82;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3" name="Google Shape;83;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4" name="Google Shape;84;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5" name="Shape 85"/>
        <p:cNvGrpSpPr/>
        <p:nvPr/>
      </p:nvGrpSpPr>
      <p:grpSpPr>
        <a:xfrm>
          <a:off x="0" y="0"/>
          <a:ext cx="0" cy="0"/>
          <a:chOff x="0" y="0"/>
          <a:chExt cx="0" cy="0"/>
        </a:xfrm>
      </p:grpSpPr>
      <p:sp>
        <p:nvSpPr>
          <p:cNvPr id="86" name="Google Shape;86;p1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87" name="Google Shape;87;p1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lstStyle>
            <a:lvl1pPr indent="-228600" lvl="0" marL="45720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88" name="Google Shape;88;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9" name="Google Shape;89;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0" name="Google Shape;90;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91" name="Shape 91"/>
        <p:cNvGrpSpPr/>
        <p:nvPr/>
      </p:nvGrpSpPr>
      <p:grpSpPr>
        <a:xfrm>
          <a:off x="0" y="0"/>
          <a:ext cx="0" cy="0"/>
          <a:chOff x="0" y="0"/>
          <a:chExt cx="0" cy="0"/>
        </a:xfrm>
      </p:grpSpPr>
      <p:sp>
        <p:nvSpPr>
          <p:cNvPr id="92" name="Google Shape;92;p1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93" name="Google Shape;93;p1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small"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4" name="Google Shape;94;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lstStyle>
            <a:lvl1pPr indent="-228600" lvl="0" marL="45720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5" name="Google Shape;95;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6" name="Google Shape;96;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7" name="Google Shape;97;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13"/>
          <p:cNvSpPr txBox="1"/>
          <p:nvPr/>
        </p:nvSpPr>
        <p:spPr>
          <a:xfrm>
            <a:off x="898295" y="971253"/>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
        <p:nvSpPr>
          <p:cNvPr id="99" name="Google Shape;99;p13"/>
          <p:cNvSpPr txBox="1"/>
          <p:nvPr/>
        </p:nvSpPr>
        <p:spPr>
          <a:xfrm>
            <a:off x="9330490" y="2613787"/>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20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00" name="Shape 100"/>
        <p:cNvGrpSpPr/>
        <p:nvPr/>
      </p:nvGrpSpPr>
      <p:grpSpPr>
        <a:xfrm>
          <a:off x="0" y="0"/>
          <a:ext cx="0" cy="0"/>
          <a:chOff x="0" y="0"/>
          <a:chExt cx="0" cy="0"/>
        </a:xfrm>
      </p:grpSpPr>
      <p:sp>
        <p:nvSpPr>
          <p:cNvPr id="101" name="Google Shape;101;p1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02" name="Google Shape;102;p1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103" name="Google Shape;103;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4" name="Google Shape;104;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5" name="Google Shape;105;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06" name="Shape 106"/>
        <p:cNvGrpSpPr/>
        <p:nvPr/>
      </p:nvGrpSpPr>
      <p:grpSpPr>
        <a:xfrm>
          <a:off x="0" y="0"/>
          <a:ext cx="0" cy="0"/>
          <a:chOff x="0" y="0"/>
          <a:chExt cx="0" cy="0"/>
        </a:xfrm>
      </p:grpSpPr>
      <p:sp>
        <p:nvSpPr>
          <p:cNvPr id="107" name="Google Shape;107;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08" name="Google Shape;108;p1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9" name="Google Shape;109;p1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10" name="Google Shape;110;p1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11" name="Google Shape;111;p1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12" name="Google Shape;112;p1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13" name="Google Shape;113;p1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14" name="Google Shape;114;p1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5" name="Google Shape;115;p1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6" name="Google Shape;116;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7" name="Google Shape;117;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8" name="Google Shape;118;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19" name="Shape 119"/>
        <p:cNvGrpSpPr/>
        <p:nvPr/>
      </p:nvGrpSpPr>
      <p:grpSpPr>
        <a:xfrm>
          <a:off x="0" y="0"/>
          <a:ext cx="0" cy="0"/>
          <a:chOff x="0" y="0"/>
          <a:chExt cx="0" cy="0"/>
        </a:xfrm>
      </p:grpSpPr>
      <p:sp>
        <p:nvSpPr>
          <p:cNvPr id="120" name="Google Shape;120;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21" name="Google Shape;121;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2" name="Google Shape;122;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3" name="Google Shape;123;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4" name="Google Shape;124;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5" name="Google Shape;125;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6" name="Google Shape;126;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7" name="Google Shape;127;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8" name="Google Shape;128;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9" name="Google Shape;129;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30" name="Google Shape;130;p1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31" name="Google Shape;131;p1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32" name="Google Shape;132;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3" name="Google Shape;133;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4" name="Google Shape;134;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5" name="Shape 135"/>
        <p:cNvGrpSpPr/>
        <p:nvPr/>
      </p:nvGrpSpPr>
      <p:grpSpPr>
        <a:xfrm>
          <a:off x="0" y="0"/>
          <a:ext cx="0" cy="0"/>
          <a:chOff x="0" y="0"/>
          <a:chExt cx="0" cy="0"/>
        </a:xfrm>
      </p:grpSpPr>
      <p:sp>
        <p:nvSpPr>
          <p:cNvPr id="136" name="Google Shape;136;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7" name="Google Shape;137;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38" name="Google Shape;138;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9" name="Google Shape;139;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0" name="Google Shape;140;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1" name="Shape 141"/>
        <p:cNvGrpSpPr/>
        <p:nvPr/>
      </p:nvGrpSpPr>
      <p:grpSpPr>
        <a:xfrm>
          <a:off x="0" y="0"/>
          <a:ext cx="0" cy="0"/>
          <a:chOff x="0" y="0"/>
          <a:chExt cx="0" cy="0"/>
        </a:xfrm>
      </p:grpSpPr>
      <p:sp>
        <p:nvSpPr>
          <p:cNvPr id="142" name="Google Shape;142;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43" name="Google Shape;143;p18"/>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4" name="Google Shape;144;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5" name="Google Shape;145;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6" name="Google Shape;146;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9" name="Google Shape;29;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0" name="Google Shape;30;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1" name="Google Shape;31;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2" name="Shape 32"/>
        <p:cNvGrpSpPr/>
        <p:nvPr/>
      </p:nvGrpSpPr>
      <p:grpSpPr>
        <a:xfrm>
          <a:off x="0" y="0"/>
          <a:ext cx="0" cy="0"/>
          <a:chOff x="0" y="0"/>
          <a:chExt cx="0" cy="0"/>
        </a:xfrm>
      </p:grpSpPr>
      <p:sp>
        <p:nvSpPr>
          <p:cNvPr id="33" name="Google Shape;33;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4" name="Google Shape;34;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5" name="Google Shape;35;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6" name="Shape 36"/>
        <p:cNvGrpSpPr/>
        <p:nvPr/>
      </p:nvGrpSpPr>
      <p:grpSpPr>
        <a:xfrm>
          <a:off x="0" y="0"/>
          <a:ext cx="0" cy="0"/>
          <a:chOff x="0" y="0"/>
          <a:chExt cx="0" cy="0"/>
        </a:xfrm>
      </p:grpSpPr>
      <p:sp>
        <p:nvSpPr>
          <p:cNvPr id="37" name="Google Shape;37;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8" name="Google Shape;38;p5"/>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39" name="Google Shape;39;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0" name="Google Shape;40;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1" name="Google Shape;41;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2" name="Shape 42"/>
        <p:cNvGrpSpPr/>
        <p:nvPr/>
      </p:nvGrpSpPr>
      <p:grpSpPr>
        <a:xfrm>
          <a:off x="0" y="0"/>
          <a:ext cx="0" cy="0"/>
          <a:chOff x="0" y="0"/>
          <a:chExt cx="0" cy="0"/>
        </a:xfrm>
      </p:grpSpPr>
      <p:sp>
        <p:nvSpPr>
          <p:cNvPr id="43" name="Google Shape;43;p6"/>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44" name="Google Shape;44;p6"/>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45" name="Google Shape;45;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6" name="Google Shape;46;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7" name="Google Shape;47;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8" name="Shape 48"/>
        <p:cNvGrpSpPr/>
        <p:nvPr/>
      </p:nvGrpSpPr>
      <p:grpSpPr>
        <a:xfrm>
          <a:off x="0" y="0"/>
          <a:ext cx="0" cy="0"/>
          <a:chOff x="0" y="0"/>
          <a:chExt cx="0" cy="0"/>
        </a:xfrm>
      </p:grpSpPr>
      <p:sp>
        <p:nvSpPr>
          <p:cNvPr id="49" name="Google Shape;49;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50" name="Google Shape;50;p7"/>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lstStyle>
            <a:lvl1pPr indent="-320040" lvl="0" marL="4572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51" name="Google Shape;51;p7"/>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lstStyle>
            <a:lvl1pPr indent="-320040" lvl="0" marL="4572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52" name="Google Shape;52;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3" name="Google Shape;53;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4" name="Google Shape;54;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5" name="Shape 55"/>
        <p:cNvGrpSpPr/>
        <p:nvPr/>
      </p:nvGrpSpPr>
      <p:grpSpPr>
        <a:xfrm>
          <a:off x="0" y="0"/>
          <a:ext cx="0" cy="0"/>
          <a:chOff x="0" y="0"/>
          <a:chExt cx="0" cy="0"/>
        </a:xfrm>
      </p:grpSpPr>
      <p:sp>
        <p:nvSpPr>
          <p:cNvPr id="56" name="Google Shape;56;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57" name="Google Shape;57;p8"/>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58" name="Google Shape;58;p8"/>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lstStyle>
            <a:lvl1pPr indent="-320040" lvl="0" marL="4572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59" name="Google Shape;59;p8"/>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60" name="Google Shape;60;p8"/>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lstStyle>
            <a:lvl1pPr indent="-320040" lvl="0" marL="4572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61" name="Google Shape;61;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2" name="Google Shape;62;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3" name="Google Shape;63;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4" name="Shape 64"/>
        <p:cNvGrpSpPr/>
        <p:nvPr/>
      </p:nvGrpSpPr>
      <p:grpSpPr>
        <a:xfrm>
          <a:off x="0" y="0"/>
          <a:ext cx="0" cy="0"/>
          <a:chOff x="0" y="0"/>
          <a:chExt cx="0" cy="0"/>
        </a:xfrm>
      </p:grpSpPr>
      <p:sp>
        <p:nvSpPr>
          <p:cNvPr id="65" name="Google Shape;65;p9"/>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66" name="Google Shape;66;p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67" name="Google Shape;67;p9"/>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68" name="Google Shape;68;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9" name="Google Shape;69;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0" name="Google Shape;70;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3" name="Google Shape;73;p1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4" name="Google Shape;74;p1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75" name="Google Shape;75;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6" name="Google Shape;76;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7" name="Google Shape;77;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a:solidFill>
                  <a:schemeClr val="lt1"/>
                </a:solidFill>
                <a:latin typeface="Century Gothic"/>
                <a:ea typeface="Century Gothic"/>
                <a:cs typeface="Century Gothic"/>
                <a:sym typeface="Century Gothic"/>
              </a:defRPr>
            </a:lvl1pPr>
            <a:lvl2pPr indent="0" lvl="1" marL="0" marR="0" rtl="0" algn="ctr">
              <a:spcBef>
                <a:spcPts val="0"/>
              </a:spcBef>
              <a:buNone/>
              <a:defRPr b="0" i="0" sz="2800">
                <a:solidFill>
                  <a:schemeClr val="lt1"/>
                </a:solidFill>
                <a:latin typeface="Century Gothic"/>
                <a:ea typeface="Century Gothic"/>
                <a:cs typeface="Century Gothic"/>
                <a:sym typeface="Century Gothic"/>
              </a:defRPr>
            </a:lvl2pPr>
            <a:lvl3pPr indent="0" lvl="2" marL="0" marR="0" rtl="0" algn="ctr">
              <a:spcBef>
                <a:spcPts val="0"/>
              </a:spcBef>
              <a:buNone/>
              <a:defRPr b="0" i="0" sz="2800">
                <a:solidFill>
                  <a:schemeClr val="lt1"/>
                </a:solidFill>
                <a:latin typeface="Century Gothic"/>
                <a:ea typeface="Century Gothic"/>
                <a:cs typeface="Century Gothic"/>
                <a:sym typeface="Century Gothic"/>
              </a:defRPr>
            </a:lvl3pPr>
            <a:lvl4pPr indent="0" lvl="3" marL="0" marR="0" rtl="0" algn="ctr">
              <a:spcBef>
                <a:spcPts val="0"/>
              </a:spcBef>
              <a:buNone/>
              <a:defRPr b="0" i="0" sz="2800">
                <a:solidFill>
                  <a:schemeClr val="lt1"/>
                </a:solidFill>
                <a:latin typeface="Century Gothic"/>
                <a:ea typeface="Century Gothic"/>
                <a:cs typeface="Century Gothic"/>
                <a:sym typeface="Century Gothic"/>
              </a:defRPr>
            </a:lvl4pPr>
            <a:lvl5pPr indent="0" lvl="4" marL="0" marR="0" rtl="0" algn="ctr">
              <a:spcBef>
                <a:spcPts val="0"/>
              </a:spcBef>
              <a:buNone/>
              <a:defRPr b="0" i="0" sz="2800">
                <a:solidFill>
                  <a:schemeClr val="lt1"/>
                </a:solidFill>
                <a:latin typeface="Century Gothic"/>
                <a:ea typeface="Century Gothic"/>
                <a:cs typeface="Century Gothic"/>
                <a:sym typeface="Century Gothic"/>
              </a:defRPr>
            </a:lvl5pPr>
            <a:lvl6pPr indent="0" lvl="5" marL="0" marR="0" rtl="0" algn="ctr">
              <a:spcBef>
                <a:spcPts val="0"/>
              </a:spcBef>
              <a:buNone/>
              <a:defRPr b="0" i="0" sz="2800">
                <a:solidFill>
                  <a:schemeClr val="lt1"/>
                </a:solidFill>
                <a:latin typeface="Century Gothic"/>
                <a:ea typeface="Century Gothic"/>
                <a:cs typeface="Century Gothic"/>
                <a:sym typeface="Century Gothic"/>
              </a:defRPr>
            </a:lvl6pPr>
            <a:lvl7pPr indent="0" lvl="6" marL="0" marR="0" rtl="0" algn="ctr">
              <a:spcBef>
                <a:spcPts val="0"/>
              </a:spcBef>
              <a:buNone/>
              <a:defRPr b="0" i="0" sz="2800">
                <a:solidFill>
                  <a:schemeClr val="lt1"/>
                </a:solidFill>
                <a:latin typeface="Century Gothic"/>
                <a:ea typeface="Century Gothic"/>
                <a:cs typeface="Century Gothic"/>
                <a:sym typeface="Century Gothic"/>
              </a:defRPr>
            </a:lvl7pPr>
            <a:lvl8pPr indent="0" lvl="7" marL="0" marR="0" rtl="0" algn="ctr">
              <a:spcBef>
                <a:spcPts val="0"/>
              </a:spcBef>
              <a:buNone/>
              <a:defRPr b="0" i="0" sz="2800">
                <a:solidFill>
                  <a:schemeClr val="lt1"/>
                </a:solidFill>
                <a:latin typeface="Century Gothic"/>
                <a:ea typeface="Century Gothic"/>
                <a:cs typeface="Century Gothic"/>
                <a:sym typeface="Century Gothic"/>
              </a:defRPr>
            </a:lvl8pPr>
            <a:lvl9pPr indent="0" lvl="8" marL="0" marR="0" rtl="0" algn="ctr">
              <a:spcBef>
                <a:spcPts val="0"/>
              </a:spcBef>
              <a:buNone/>
              <a:defRPr b="0" i="0" sz="2800">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Google Shape;11;p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Google Shape;12;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 name="Google Shape;13;p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4" name="Google Shape;14;p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5" name="Google Shape;15;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7" name="Google Shape;17;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Google Shape;18;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Google Shape;19;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Google Shape;20;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gif"/><Relationship Id="rId4" Type="http://schemas.openxmlformats.org/officeDocument/2006/relationships/image" Target="../media/image2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2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gif"/><Relationship Id="rId4" Type="http://schemas.openxmlformats.org/officeDocument/2006/relationships/image" Target="../media/image14.gif"/><Relationship Id="rId5"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34.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5.jp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9"/>
          <p:cNvSpPr txBox="1"/>
          <p:nvPr>
            <p:ph type="ctrTitle"/>
          </p:nvPr>
        </p:nvSpPr>
        <p:spPr>
          <a:xfrm>
            <a:off x="738140" y="638175"/>
            <a:ext cx="8825658" cy="276701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SzPts val="4800"/>
              <a:buFont typeface="Century Gothic"/>
              <a:buNone/>
            </a:pPr>
            <a:r>
              <a:rPr b="1" i="0" lang="en-US" sz="4800" u="none" cap="none" strike="noStrike">
                <a:solidFill>
                  <a:schemeClr val="lt2"/>
                </a:solidFill>
                <a:latin typeface="Century Gothic"/>
                <a:ea typeface="Century Gothic"/>
                <a:cs typeface="Century Gothic"/>
                <a:sym typeface="Century Gothic"/>
              </a:rPr>
              <a:t>Geophysics using the Hubble Space Telescope</a:t>
            </a:r>
            <a:br>
              <a:rPr b="1" i="0" lang="en-US" sz="4800" u="none" cap="none" strike="noStrike">
                <a:solidFill>
                  <a:schemeClr val="lt2"/>
                </a:solidFill>
                <a:latin typeface="Century Gothic"/>
                <a:ea typeface="Century Gothic"/>
                <a:cs typeface="Century Gothic"/>
                <a:sym typeface="Century Gothic"/>
              </a:rPr>
            </a:br>
            <a:r>
              <a:rPr b="1" i="0" lang="en-US" sz="3200" u="none" cap="none" strike="noStrike">
                <a:solidFill>
                  <a:schemeClr val="lt2"/>
                </a:solidFill>
                <a:latin typeface="Century Gothic"/>
                <a:ea typeface="Century Gothic"/>
                <a:cs typeface="Century Gothic"/>
                <a:sym typeface="Century Gothic"/>
              </a:rPr>
              <a:t>or</a:t>
            </a:r>
            <a:br>
              <a:rPr b="1" i="0" lang="en-US" sz="3200" u="none" cap="none" strike="noStrike">
                <a:solidFill>
                  <a:schemeClr val="lt2"/>
                </a:solidFill>
                <a:latin typeface="Century Gothic"/>
                <a:ea typeface="Century Gothic"/>
                <a:cs typeface="Century Gothic"/>
                <a:sym typeface="Century Gothic"/>
              </a:rPr>
            </a:br>
            <a:r>
              <a:rPr b="1" i="0" lang="en-US" sz="3200" u="none" cap="none" strike="noStrike">
                <a:solidFill>
                  <a:schemeClr val="lt2"/>
                </a:solidFill>
                <a:latin typeface="Century Gothic"/>
                <a:ea typeface="Century Gothic"/>
                <a:cs typeface="Century Gothic"/>
                <a:sym typeface="Century Gothic"/>
              </a:rPr>
              <a:t>Using the garbage of the HST</a:t>
            </a:r>
            <a:r>
              <a:rPr b="0" i="0" lang="en-US" sz="4800" u="none" cap="none" strike="noStrike">
                <a:solidFill>
                  <a:schemeClr val="lt2"/>
                </a:solidFill>
                <a:latin typeface="Century Gothic"/>
                <a:ea typeface="Century Gothic"/>
                <a:cs typeface="Century Gothic"/>
                <a:sym typeface="Century Gothic"/>
              </a:rPr>
              <a:t> </a:t>
            </a:r>
            <a:endParaRPr b="0" i="0" sz="4800" u="none" cap="none" strike="noStrike">
              <a:solidFill>
                <a:schemeClr val="lt2"/>
              </a:solidFill>
              <a:latin typeface="Century Gothic"/>
              <a:ea typeface="Century Gothic"/>
              <a:cs typeface="Century Gothic"/>
              <a:sym typeface="Century Gothic"/>
            </a:endParaRPr>
          </a:p>
        </p:txBody>
      </p:sp>
      <p:sp>
        <p:nvSpPr>
          <p:cNvPr id="152" name="Google Shape;152;p19"/>
          <p:cNvSpPr txBox="1"/>
          <p:nvPr>
            <p:ph idx="1" type="subTitle"/>
          </p:nvPr>
        </p:nvSpPr>
        <p:spPr>
          <a:xfrm>
            <a:off x="739029" y="3667126"/>
            <a:ext cx="7989045" cy="27146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86D1D8"/>
              </a:buClr>
              <a:buSzPts val="2240"/>
              <a:buFont typeface="Noto Sans Symbols"/>
              <a:buNone/>
            </a:pPr>
            <a:r>
              <a:rPr b="1" i="0" lang="en-US" sz="2800" u="none" cap="none" strike="noStrike">
                <a:solidFill>
                  <a:srgbClr val="86D1D8"/>
                </a:solidFill>
                <a:latin typeface="Century Gothic"/>
                <a:ea typeface="Century Gothic"/>
                <a:cs typeface="Century Gothic"/>
                <a:sym typeface="Century Gothic"/>
              </a:rPr>
              <a:t>Gonzalo Tancredi</a:t>
            </a:r>
            <a:r>
              <a:rPr b="1" baseline="30000" i="0" lang="en-US" sz="2800" u="none" cap="none" strike="noStrike">
                <a:solidFill>
                  <a:srgbClr val="86D1D8"/>
                </a:solidFill>
                <a:latin typeface="Century Gothic"/>
                <a:ea typeface="Century Gothic"/>
                <a:cs typeface="Century Gothic"/>
                <a:sym typeface="Century Gothic"/>
              </a:rPr>
              <a:t>1</a:t>
            </a:r>
            <a:r>
              <a:rPr b="1" i="0" lang="en-US" sz="2800" u="none" cap="none" strike="noStrike">
                <a:solidFill>
                  <a:srgbClr val="86D1D8"/>
                </a:solidFill>
                <a:latin typeface="Century Gothic"/>
                <a:ea typeface="Century Gothic"/>
                <a:cs typeface="Century Gothic"/>
                <a:sym typeface="Century Gothic"/>
              </a:rPr>
              <a:t>, Germán Schnyder</a:t>
            </a:r>
            <a:r>
              <a:rPr b="1" baseline="30000" i="0" lang="en-US" sz="2800" u="none" cap="none" strike="noStrike">
                <a:solidFill>
                  <a:srgbClr val="86D1D8"/>
                </a:solidFill>
                <a:latin typeface="Century Gothic"/>
                <a:ea typeface="Century Gothic"/>
                <a:cs typeface="Century Gothic"/>
                <a:sym typeface="Century Gothic"/>
              </a:rPr>
              <a:t>2</a:t>
            </a:r>
            <a:r>
              <a:rPr b="1" i="0" lang="en-US" sz="2800" u="none" cap="none" strike="noStrike">
                <a:solidFill>
                  <a:srgbClr val="86D1D8"/>
                </a:solidFill>
                <a:latin typeface="Century Gothic"/>
                <a:ea typeface="Century Gothic"/>
                <a:cs typeface="Century Gothic"/>
                <a:sym typeface="Century Gothic"/>
              </a:rPr>
              <a:t>, Sergio Nesmachnow</a:t>
            </a:r>
            <a:r>
              <a:rPr b="1" baseline="30000" i="0" lang="en-US" sz="2800" u="none" cap="none" strike="noStrike">
                <a:solidFill>
                  <a:srgbClr val="86D1D8"/>
                </a:solidFill>
                <a:latin typeface="Century Gothic"/>
                <a:ea typeface="Century Gothic"/>
                <a:cs typeface="Century Gothic"/>
                <a:sym typeface="Century Gothic"/>
              </a:rPr>
              <a:t>2</a:t>
            </a:r>
            <a:r>
              <a:rPr b="1" i="0" lang="en-US" sz="2800" u="none" cap="none" strike="noStrike">
                <a:solidFill>
                  <a:srgbClr val="86D1D8"/>
                </a:solidFill>
                <a:latin typeface="Century Gothic"/>
                <a:ea typeface="Century Gothic"/>
                <a:cs typeface="Century Gothic"/>
                <a:sym typeface="Century Gothic"/>
              </a:rPr>
              <a:t>, Susana Deustua</a:t>
            </a:r>
            <a:r>
              <a:rPr b="1" baseline="30000" i="0" lang="en-US" sz="2800" u="none" cap="none" strike="noStrike">
                <a:solidFill>
                  <a:srgbClr val="86D1D8"/>
                </a:solidFill>
                <a:latin typeface="Century Gothic"/>
                <a:ea typeface="Century Gothic"/>
                <a:cs typeface="Century Gothic"/>
                <a:sym typeface="Century Gothic"/>
              </a:rPr>
              <a:t>3</a:t>
            </a:r>
            <a:endParaRPr b="1" i="0" sz="2800" u="none" cap="none" strike="noStrike">
              <a:solidFill>
                <a:srgbClr val="86D1D8"/>
              </a:solidFill>
              <a:latin typeface="Century Gothic"/>
              <a:ea typeface="Century Gothic"/>
              <a:cs typeface="Century Gothic"/>
              <a:sym typeface="Century Gothic"/>
            </a:endParaRPr>
          </a:p>
          <a:p>
            <a:pPr indent="0" lvl="0" marL="0" marR="0" rtl="0" algn="l">
              <a:spcBef>
                <a:spcPts val="1000"/>
              </a:spcBef>
              <a:spcAft>
                <a:spcPts val="0"/>
              </a:spcAft>
              <a:buClr>
                <a:srgbClr val="86D1D8"/>
              </a:buClr>
              <a:buSzPts val="1600"/>
              <a:buFont typeface="Noto Sans Symbols"/>
              <a:buNone/>
            </a:pPr>
            <a:r>
              <a:rPr b="0" i="0" lang="en-US" sz="2000" u="none" cap="none" strike="noStrike">
                <a:solidFill>
                  <a:srgbClr val="86D1D8"/>
                </a:solidFill>
                <a:latin typeface="Century Gothic"/>
                <a:ea typeface="Century Gothic"/>
                <a:cs typeface="Century Gothic"/>
                <a:sym typeface="Century Gothic"/>
              </a:rPr>
              <a:t>1 - Depto. Astronomía, Fac. Ciencias, UdelaR, </a:t>
            </a:r>
            <a:r>
              <a:rPr b="1" i="0" lang="en-US" sz="2000" u="none" cap="none" strike="noStrike">
                <a:solidFill>
                  <a:srgbClr val="86D1D8"/>
                </a:solidFill>
                <a:latin typeface="Century Gothic"/>
                <a:ea typeface="Century Gothic"/>
                <a:cs typeface="Century Gothic"/>
                <a:sym typeface="Century Gothic"/>
              </a:rPr>
              <a:t>URUGUAY</a:t>
            </a:r>
            <a:endParaRPr/>
          </a:p>
          <a:p>
            <a:pPr indent="0" lvl="0" marL="0" marR="0" rtl="0" algn="l">
              <a:spcBef>
                <a:spcPts val="1000"/>
              </a:spcBef>
              <a:spcAft>
                <a:spcPts val="0"/>
              </a:spcAft>
              <a:buClr>
                <a:srgbClr val="86D1D8"/>
              </a:buClr>
              <a:buSzPts val="1600"/>
              <a:buFont typeface="Noto Sans Symbols"/>
              <a:buNone/>
            </a:pPr>
            <a:r>
              <a:rPr b="0" i="0" lang="en-US" sz="2000" u="none" cap="none" strike="noStrike">
                <a:solidFill>
                  <a:srgbClr val="86D1D8"/>
                </a:solidFill>
                <a:latin typeface="Century Gothic"/>
                <a:ea typeface="Century Gothic"/>
                <a:cs typeface="Century Gothic"/>
                <a:sym typeface="Century Gothic"/>
              </a:rPr>
              <a:t>2 - Inst. Computación, Fac. Ingeniería, UdelaR, </a:t>
            </a:r>
            <a:r>
              <a:rPr b="1" i="0" lang="en-US" sz="2000" u="none" cap="none" strike="noStrike">
                <a:solidFill>
                  <a:srgbClr val="86D1D8"/>
                </a:solidFill>
                <a:latin typeface="Century Gothic"/>
                <a:ea typeface="Century Gothic"/>
                <a:cs typeface="Century Gothic"/>
                <a:sym typeface="Century Gothic"/>
              </a:rPr>
              <a:t>URUGUAY</a:t>
            </a:r>
            <a:endParaRPr/>
          </a:p>
          <a:p>
            <a:pPr indent="0" lvl="0" marL="0" marR="0" rtl="0" algn="l">
              <a:spcBef>
                <a:spcPts val="1000"/>
              </a:spcBef>
              <a:spcAft>
                <a:spcPts val="0"/>
              </a:spcAft>
              <a:buClr>
                <a:srgbClr val="86D1D8"/>
              </a:buClr>
              <a:buSzPts val="1600"/>
              <a:buFont typeface="Noto Sans Symbols"/>
              <a:buNone/>
            </a:pPr>
            <a:r>
              <a:rPr b="0" i="0" lang="en-US" sz="2000" u="none" cap="none" strike="noStrike">
                <a:solidFill>
                  <a:srgbClr val="86D1D8"/>
                </a:solidFill>
                <a:latin typeface="Century Gothic"/>
                <a:ea typeface="Century Gothic"/>
                <a:cs typeface="Century Gothic"/>
                <a:sym typeface="Century Gothic"/>
              </a:rPr>
              <a:t>3 - Space Telescope Science Institute, </a:t>
            </a:r>
            <a:r>
              <a:rPr b="1" i="0" lang="en-US" sz="2000" u="none" cap="none" strike="noStrike">
                <a:solidFill>
                  <a:srgbClr val="86D1D8"/>
                </a:solidFill>
                <a:latin typeface="Century Gothic"/>
                <a:ea typeface="Century Gothic"/>
                <a:cs typeface="Century Gothic"/>
                <a:sym typeface="Century Gothic"/>
              </a:rPr>
              <a:t>USA</a:t>
            </a:r>
            <a:endParaRPr b="1" i="0" sz="2000" u="none" cap="none" strike="noStrike">
              <a:solidFill>
                <a:srgbClr val="86D1D8"/>
              </a:solidFill>
              <a:latin typeface="Century Gothic"/>
              <a:ea typeface="Century Gothic"/>
              <a:cs typeface="Century Gothic"/>
              <a:sym typeface="Century Gothic"/>
            </a:endParaRPr>
          </a:p>
        </p:txBody>
      </p:sp>
      <p:pic>
        <p:nvPicPr>
          <p:cNvPr id="153" name="Google Shape;153;p19"/>
          <p:cNvPicPr preferRelativeResize="0"/>
          <p:nvPr/>
        </p:nvPicPr>
        <p:blipFill rotWithShape="1">
          <a:blip r:embed="rId3">
            <a:alphaModFix/>
          </a:blip>
          <a:srcRect b="0" l="0" r="0" t="0"/>
          <a:stretch/>
        </p:blipFill>
        <p:spPr>
          <a:xfrm rot="-10553267">
            <a:off x="7200011" y="1756908"/>
            <a:ext cx="3617779" cy="2879408"/>
          </a:xfrm>
          <a:prstGeom prst="rect">
            <a:avLst/>
          </a:prstGeom>
          <a:noFill/>
          <a:ln>
            <a:noFill/>
          </a:ln>
        </p:spPr>
      </p:pic>
      <p:pic>
        <p:nvPicPr>
          <p:cNvPr id="154" name="Google Shape;154;p19"/>
          <p:cNvPicPr preferRelativeResize="0"/>
          <p:nvPr/>
        </p:nvPicPr>
        <p:blipFill rotWithShape="1">
          <a:blip r:embed="rId4">
            <a:alphaModFix/>
          </a:blip>
          <a:srcRect b="0" l="0" r="0" t="0"/>
          <a:stretch/>
        </p:blipFill>
        <p:spPr>
          <a:xfrm>
            <a:off x="9810616" y="4269604"/>
            <a:ext cx="1962284" cy="230740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Instruments</a:t>
            </a:r>
            <a:endParaRPr b="0" i="0" sz="4200" u="none" cap="none" strike="noStrike">
              <a:solidFill>
                <a:schemeClr val="lt2"/>
              </a:solidFill>
              <a:latin typeface="Century Gothic"/>
              <a:ea typeface="Century Gothic"/>
              <a:cs typeface="Century Gothic"/>
              <a:sym typeface="Century Gothic"/>
            </a:endParaRPr>
          </a:p>
        </p:txBody>
      </p:sp>
      <p:pic>
        <p:nvPicPr>
          <p:cNvPr id="229" name="Google Shape;229;p28"/>
          <p:cNvPicPr preferRelativeResize="0"/>
          <p:nvPr/>
        </p:nvPicPr>
        <p:blipFill rotWithShape="1">
          <a:blip r:embed="rId3">
            <a:alphaModFix/>
          </a:blip>
          <a:srcRect b="0" l="0" r="0" t="0"/>
          <a:stretch/>
        </p:blipFill>
        <p:spPr>
          <a:xfrm>
            <a:off x="6117010" y="-42864"/>
            <a:ext cx="6040439" cy="4530329"/>
          </a:xfrm>
          <a:prstGeom prst="rect">
            <a:avLst/>
          </a:prstGeom>
          <a:noFill/>
          <a:ln>
            <a:noFill/>
          </a:ln>
        </p:spPr>
      </p:pic>
      <p:graphicFrame>
        <p:nvGraphicFramePr>
          <p:cNvPr id="230" name="Google Shape;230;p28"/>
          <p:cNvGraphicFramePr/>
          <p:nvPr/>
        </p:nvGraphicFramePr>
        <p:xfrm>
          <a:off x="119244" y="4487466"/>
          <a:ext cx="3000000" cy="3000000"/>
        </p:xfrm>
        <a:graphic>
          <a:graphicData uri="http://schemas.openxmlformats.org/drawingml/2006/table">
            <a:tbl>
              <a:tblPr>
                <a:noFill/>
                <a:tableStyleId>{8F85C450-D6B2-49D2-B2D8-6708D3C9D450}</a:tableStyleId>
              </a:tblPr>
              <a:tblGrid>
                <a:gridCol w="1312475"/>
                <a:gridCol w="941100"/>
                <a:gridCol w="892550"/>
                <a:gridCol w="1045800"/>
                <a:gridCol w="931000"/>
                <a:gridCol w="961550"/>
                <a:gridCol w="1388875"/>
                <a:gridCol w="1370300"/>
                <a:gridCol w="1102250"/>
              </a:tblGrid>
              <a:tr h="183475">
                <a:tc>
                  <a:txBody>
                    <a:bodyPr>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Instrument</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6D1D8"/>
                    </a:solidFill>
                  </a:tcPr>
                </a:tc>
                <a:tc>
                  <a:txBody>
                    <a:bodyPr>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Detector</a:t>
                      </a:r>
                      <a:endParaRPr b="0" i="0" sz="1800" u="none" cap="none" strike="noStrike">
                        <a:solidFill>
                          <a:schemeClr val="dk1"/>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6D1D8"/>
                    </a:solidFill>
                  </a:tcPr>
                </a:tc>
                <a:tc>
                  <a:txBody>
                    <a:bodyPr>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Number</a:t>
                      </a:r>
                      <a:endParaRPr b="0" i="0" sz="1800" u="none" cap="none" strike="noStrike">
                        <a:solidFill>
                          <a:schemeClr val="dk1"/>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6D1D8"/>
                    </a:solidFill>
                  </a:tcPr>
                </a:tc>
                <a:tc>
                  <a:txBody>
                    <a:bodyPr>
                      <a:noAutofit/>
                    </a:bodyPr>
                    <a:lstStyle/>
                    <a:p>
                      <a:pPr indent="0" lvl="0" marL="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Type</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6D1D8"/>
                    </a:solidFill>
                  </a:tcPr>
                </a:tc>
                <a:tc>
                  <a:txBody>
                    <a:bodyPr>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pixels x</a:t>
                      </a:r>
                      <a:endParaRPr b="0" i="0" sz="1800" u="none" cap="none" strike="noStrike">
                        <a:solidFill>
                          <a:schemeClr val="dk1"/>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6D1D8"/>
                    </a:solidFill>
                  </a:tcPr>
                </a:tc>
                <a:tc>
                  <a:txBody>
                    <a:bodyPr>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pixels y</a:t>
                      </a:r>
                      <a:endParaRPr b="0" i="0" sz="1800" u="none" cap="none" strike="noStrike">
                        <a:solidFill>
                          <a:schemeClr val="dk1"/>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6D1D8"/>
                    </a:solidFill>
                  </a:tcPr>
                </a:tc>
                <a:tc>
                  <a:txBody>
                    <a:bodyPr>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size pixel 𝜇m)</a:t>
                      </a:r>
                      <a:endParaRPr b="0" i="0" sz="1800" u="none" cap="none" strike="noStrike">
                        <a:solidFill>
                          <a:schemeClr val="dk1"/>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6D1D8"/>
                    </a:solidFill>
                  </a:tcPr>
                </a:tc>
                <a:tc>
                  <a:txBody>
                    <a:bodyPr>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size pixel 𝜇m)</a:t>
                      </a:r>
                      <a:endParaRPr b="0" i="0" sz="1800" u="none" cap="none" strike="noStrike">
                        <a:solidFill>
                          <a:schemeClr val="dk1"/>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6D1D8"/>
                    </a:solidFill>
                  </a:tcPr>
                </a:tc>
                <a:tc>
                  <a:txBody>
                    <a:bodyPr>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Area (mm</a:t>
                      </a:r>
                      <a:r>
                        <a:rPr b="0" baseline="30000" i="0" lang="en-US" sz="1800" u="none" cap="none" strike="noStrike">
                          <a:solidFill>
                            <a:schemeClr val="dk1"/>
                          </a:solidFill>
                          <a:latin typeface="Calibri"/>
                          <a:ea typeface="Calibri"/>
                          <a:cs typeface="Calibri"/>
                          <a:sym typeface="Calibri"/>
                        </a:rPr>
                        <a:t>2</a:t>
                      </a:r>
                      <a:r>
                        <a:rPr b="0" i="0" lang="en-US"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86D1D8"/>
                    </a:solidFill>
                  </a:tcPr>
                </a:tc>
              </a:tr>
              <a:tr h="183475">
                <a:tc>
                  <a:txBody>
                    <a:bodyPr>
                      <a:no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WFPC2</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4</a:t>
                      </a:r>
                      <a:endParaRPr b="0" i="0" sz="1800" u="none" cap="none" strike="noStrike">
                        <a:solidFill>
                          <a:srgbClr val="000000"/>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CCD</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800</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800</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15</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15</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144</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83475">
                <a:tc>
                  <a:txBody>
                    <a:bodyPr>
                      <a:no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STIS</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CCD</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1024</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1024</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21</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21</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462</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83475">
                <a:tc>
                  <a:txBody>
                    <a:bodyPr>
                      <a:no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NICMOS</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t/>
                      </a:r>
                      <a:endParaRPr b="0" i="0" sz="1800" u="none" cap="none" strike="noStrike">
                        <a:solidFill>
                          <a:srgbClr val="000000"/>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a:t>
                      </a:r>
                      <a:endParaRPr b="0" i="0" sz="1800" u="none" cap="none" strike="noStrike">
                        <a:solidFill>
                          <a:srgbClr val="000000"/>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HgCdTe</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256</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256</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40</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40</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105</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83475">
                <a:tc>
                  <a:txBody>
                    <a:bodyPr>
                      <a:no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ACS</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HRC</a:t>
                      </a:r>
                      <a:endParaRPr b="0" i="0" sz="1800" u="none" cap="none" strike="noStrike">
                        <a:solidFill>
                          <a:srgbClr val="000000"/>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CCD</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1024</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1024</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21</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21</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462</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83475">
                <a:tc>
                  <a:txBody>
                    <a:bodyPr>
                      <a:no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ACS</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WFC</a:t>
                      </a:r>
                      <a:endParaRPr b="0" i="0" sz="1800" u="none" cap="none" strike="noStrike">
                        <a:solidFill>
                          <a:srgbClr val="000000"/>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CCD</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4096</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2048</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15</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15</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1887</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83475">
                <a:tc>
                  <a:txBody>
                    <a:bodyPr>
                      <a:no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WFC3</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UV</a:t>
                      </a:r>
                      <a:endParaRPr b="0" i="0" sz="1800" u="none" cap="none" strike="noStrike">
                        <a:solidFill>
                          <a:srgbClr val="000000"/>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CCD</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4096</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2051</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15</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15</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1890</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183475">
                <a:tc>
                  <a:txBody>
                    <a:bodyPr>
                      <a:no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WFC3</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IR</a:t>
                      </a:r>
                      <a:endParaRPr b="0" i="0" sz="1800" u="none" cap="none" strike="noStrike">
                        <a:solidFill>
                          <a:srgbClr val="000000"/>
                        </a:solidFill>
                        <a:latin typeface="Calibri"/>
                        <a:ea typeface="Calibri"/>
                        <a:cs typeface="Calibri"/>
                        <a:sym typeface="Calibri"/>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HgCdTe</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1014</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1014</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18</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18</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noAutofit/>
                    </a:bodyPr>
                    <a:lstStyle/>
                    <a:p>
                      <a:pPr indent="0" lvl="0" marL="0" marR="0" rtl="0" algn="r">
                        <a:spcBef>
                          <a:spcPts val="0"/>
                        </a:spcBef>
                        <a:spcAft>
                          <a:spcPts val="0"/>
                        </a:spcAft>
                        <a:buNone/>
                      </a:pPr>
                      <a:r>
                        <a:rPr b="0" i="0" lang="en-US" sz="1800" u="none" cap="none" strike="noStrike">
                          <a:solidFill>
                            <a:srgbClr val="000000"/>
                          </a:solidFill>
                          <a:latin typeface="Calibri"/>
                          <a:ea typeface="Calibri"/>
                          <a:cs typeface="Calibri"/>
                          <a:sym typeface="Calibri"/>
                        </a:rPr>
                        <a:t>333</a:t>
                      </a:r>
                      <a:endParaRPr/>
                    </a:p>
                  </a:txBody>
                  <a:tcPr marT="12700" marB="0" marR="12700" marL="12700" anchor="b">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pic>
        <p:nvPicPr>
          <p:cNvPr id="231" name="Google Shape;231;p28"/>
          <p:cNvPicPr preferRelativeResize="0"/>
          <p:nvPr/>
        </p:nvPicPr>
        <p:blipFill rotWithShape="1">
          <a:blip r:embed="rId4">
            <a:alphaModFix/>
          </a:blip>
          <a:srcRect b="0" l="0" r="0" t="0"/>
          <a:stretch/>
        </p:blipFill>
        <p:spPr>
          <a:xfrm>
            <a:off x="104957" y="2035694"/>
            <a:ext cx="5753659" cy="2328862"/>
          </a:xfrm>
          <a:prstGeom prst="rect">
            <a:avLst/>
          </a:prstGeom>
          <a:noFill/>
          <a:ln>
            <a:noFill/>
          </a:ln>
        </p:spPr>
      </p:pic>
      <p:sp>
        <p:nvSpPr>
          <p:cNvPr id="232" name="Google Shape;232;p28"/>
          <p:cNvSpPr txBox="1"/>
          <p:nvPr/>
        </p:nvSpPr>
        <p:spPr>
          <a:xfrm>
            <a:off x="178657" y="1576048"/>
            <a:ext cx="4913525"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entury Gothic"/>
                <a:ea typeface="Century Gothic"/>
                <a:cs typeface="Century Gothic"/>
                <a:sym typeface="Century Gothic"/>
              </a:rPr>
              <a:t>Years of operation for each instrument</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646111" y="0"/>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Dark images</a:t>
            </a:r>
            <a:endParaRPr b="0" i="0" sz="4200" u="none" cap="none" strike="noStrike">
              <a:solidFill>
                <a:schemeClr val="lt2"/>
              </a:solidFill>
              <a:latin typeface="Century Gothic"/>
              <a:ea typeface="Century Gothic"/>
              <a:cs typeface="Century Gothic"/>
              <a:sym typeface="Century Gothic"/>
            </a:endParaRPr>
          </a:p>
        </p:txBody>
      </p:sp>
      <p:sp>
        <p:nvSpPr>
          <p:cNvPr id="238" name="Google Shape;238;p29"/>
          <p:cNvSpPr txBox="1"/>
          <p:nvPr/>
        </p:nvSpPr>
        <p:spPr>
          <a:xfrm>
            <a:off x="646111" y="768071"/>
            <a:ext cx="10058400"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A </a:t>
            </a:r>
            <a:r>
              <a:rPr b="1" lang="en-US" sz="1800">
                <a:solidFill>
                  <a:schemeClr val="lt1"/>
                </a:solidFill>
                <a:latin typeface="Century Gothic"/>
                <a:ea typeface="Century Gothic"/>
                <a:cs typeface="Century Gothic"/>
                <a:sym typeface="Century Gothic"/>
              </a:rPr>
              <a:t>dark frame</a:t>
            </a:r>
            <a:r>
              <a:rPr lang="en-US" sz="1800">
                <a:solidFill>
                  <a:schemeClr val="lt1"/>
                </a:solidFill>
                <a:latin typeface="Century Gothic"/>
                <a:ea typeface="Century Gothic"/>
                <a:cs typeface="Century Gothic"/>
                <a:sym typeface="Century Gothic"/>
              </a:rPr>
              <a:t> is an image captured with the sensor in the dark, with the shutter on and for a long exposure time. A significant amount of charge can accumulate in the CCD pixels due to thermal excitation.  Astronomers overcome the problem of dark charge by cooling the CCDs. Nevertheless, there are pixels (or group of pixels) with values with large dispersion compared to the rest: hot and cold pixels. All cold pixels and some hot ones are caused by physical defects. They do not change in position with time (almost).</a:t>
            </a:r>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Pixels with high values that change from frame to frame are cosmic rays impacts.</a:t>
            </a:r>
            <a:endParaRPr sz="1800">
              <a:solidFill>
                <a:schemeClr val="lt1"/>
              </a:solidFill>
              <a:latin typeface="Century Gothic"/>
              <a:ea typeface="Century Gothic"/>
              <a:cs typeface="Century Gothic"/>
              <a:sym typeface="Century Gothic"/>
            </a:endParaRPr>
          </a:p>
        </p:txBody>
      </p:sp>
      <p:pic>
        <p:nvPicPr>
          <p:cNvPr id="239" name="Google Shape;239;p29"/>
          <p:cNvPicPr preferRelativeResize="0"/>
          <p:nvPr/>
        </p:nvPicPr>
        <p:blipFill rotWithShape="1">
          <a:blip r:embed="rId3">
            <a:alphaModFix/>
          </a:blip>
          <a:srcRect b="0" l="0" r="0" t="0"/>
          <a:stretch/>
        </p:blipFill>
        <p:spPr>
          <a:xfrm>
            <a:off x="1547811" y="2796540"/>
            <a:ext cx="8255000" cy="4061460"/>
          </a:xfrm>
          <a:prstGeom prst="rect">
            <a:avLst/>
          </a:prstGeom>
          <a:noFill/>
          <a:ln>
            <a:noFill/>
          </a:ln>
        </p:spPr>
      </p:pic>
      <p:pic>
        <p:nvPicPr>
          <p:cNvPr id="240" name="Google Shape;240;p29"/>
          <p:cNvPicPr preferRelativeResize="0"/>
          <p:nvPr/>
        </p:nvPicPr>
        <p:blipFill rotWithShape="1">
          <a:blip r:embed="rId4">
            <a:alphaModFix/>
          </a:blip>
          <a:srcRect b="0" l="0" r="0" t="0"/>
          <a:stretch/>
        </p:blipFill>
        <p:spPr>
          <a:xfrm>
            <a:off x="1547811" y="2796540"/>
            <a:ext cx="8255000" cy="40614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0"/>
          <p:cNvSpPr txBox="1"/>
          <p:nvPr>
            <p:ph type="title"/>
          </p:nvPr>
        </p:nvSpPr>
        <p:spPr>
          <a:xfrm>
            <a:off x="446752" y="0"/>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Processing pipeline</a:t>
            </a:r>
            <a:endParaRPr b="0" i="0" sz="4200" u="none" cap="none" strike="noStrike">
              <a:solidFill>
                <a:schemeClr val="lt2"/>
              </a:solidFill>
              <a:latin typeface="Century Gothic"/>
              <a:ea typeface="Century Gothic"/>
              <a:cs typeface="Century Gothic"/>
              <a:sym typeface="Century Gothic"/>
            </a:endParaRPr>
          </a:p>
        </p:txBody>
      </p:sp>
      <p:pic>
        <p:nvPicPr>
          <p:cNvPr id="246" name="Google Shape;246;p30"/>
          <p:cNvPicPr preferRelativeResize="0"/>
          <p:nvPr/>
        </p:nvPicPr>
        <p:blipFill rotWithShape="1">
          <a:blip r:embed="rId3">
            <a:alphaModFix/>
          </a:blip>
          <a:srcRect b="0" l="0" r="0" t="0"/>
          <a:stretch/>
        </p:blipFill>
        <p:spPr>
          <a:xfrm>
            <a:off x="5149114" y="1853248"/>
            <a:ext cx="7042886" cy="5004752"/>
          </a:xfrm>
          <a:prstGeom prst="rect">
            <a:avLst/>
          </a:prstGeom>
          <a:noFill/>
          <a:ln>
            <a:noFill/>
          </a:ln>
        </p:spPr>
      </p:pic>
      <p:pic>
        <p:nvPicPr>
          <p:cNvPr id="247" name="Google Shape;247;p30"/>
          <p:cNvPicPr preferRelativeResize="0"/>
          <p:nvPr/>
        </p:nvPicPr>
        <p:blipFill rotWithShape="1">
          <a:blip r:embed="rId4">
            <a:alphaModFix/>
          </a:blip>
          <a:srcRect b="0" l="0" r="0" t="0"/>
          <a:stretch/>
        </p:blipFill>
        <p:spPr>
          <a:xfrm>
            <a:off x="9532" y="1853248"/>
            <a:ext cx="6011633" cy="3104515"/>
          </a:xfrm>
          <a:prstGeom prst="rect">
            <a:avLst/>
          </a:prstGeom>
          <a:noFill/>
          <a:ln>
            <a:noFill/>
          </a:ln>
        </p:spPr>
      </p:pic>
      <p:sp>
        <p:nvSpPr>
          <p:cNvPr id="248" name="Google Shape;248;p30"/>
          <p:cNvSpPr txBox="1"/>
          <p:nvPr/>
        </p:nvSpPr>
        <p:spPr>
          <a:xfrm>
            <a:off x="216329" y="5261550"/>
            <a:ext cx="4725989"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For the CR detection, we use a python version of L.A. Cosmic algorithm (van Dokkum, 2001; cosmic.py - Tewes, 2010).</a:t>
            </a:r>
            <a:endParaRPr sz="1800">
              <a:solidFill>
                <a:schemeClr val="lt1"/>
              </a:solidFill>
              <a:latin typeface="Century Gothic"/>
              <a:ea typeface="Century Gothic"/>
              <a:cs typeface="Century Gothic"/>
              <a:sym typeface="Century Gothic"/>
            </a:endParaRPr>
          </a:p>
        </p:txBody>
      </p:sp>
      <p:sp>
        <p:nvSpPr>
          <p:cNvPr id="249" name="Google Shape;249;p30"/>
          <p:cNvSpPr txBox="1"/>
          <p:nvPr/>
        </p:nvSpPr>
        <p:spPr>
          <a:xfrm>
            <a:off x="135049" y="933508"/>
            <a:ext cx="10736151"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entury Gothic"/>
                <a:ea typeface="Century Gothic"/>
                <a:cs typeface="Century Gothic"/>
                <a:sym typeface="Century Gothic"/>
              </a:rPr>
              <a:t>Image processing is performed on virtual machines from the  Microsoft Azure cloud platform  using a developed Python application.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Time coverage of CCD instruments</a:t>
            </a:r>
            <a:endParaRPr b="0" i="0" sz="4200" u="none" cap="none" strike="noStrike">
              <a:solidFill>
                <a:schemeClr val="lt2"/>
              </a:solidFill>
              <a:latin typeface="Century Gothic"/>
              <a:ea typeface="Century Gothic"/>
              <a:cs typeface="Century Gothic"/>
              <a:sym typeface="Century Gothic"/>
            </a:endParaRPr>
          </a:p>
        </p:txBody>
      </p:sp>
      <p:pic>
        <p:nvPicPr>
          <p:cNvPr id="255" name="Google Shape;255;p31"/>
          <p:cNvPicPr preferRelativeResize="0"/>
          <p:nvPr/>
        </p:nvPicPr>
        <p:blipFill rotWithShape="1">
          <a:blip r:embed="rId3">
            <a:alphaModFix/>
          </a:blip>
          <a:srcRect b="0" l="0" r="0" t="0"/>
          <a:stretch/>
        </p:blipFill>
        <p:spPr>
          <a:xfrm>
            <a:off x="-20320" y="1554004"/>
            <a:ext cx="6583680" cy="4937760"/>
          </a:xfrm>
          <a:prstGeom prst="rect">
            <a:avLst/>
          </a:prstGeom>
          <a:noFill/>
          <a:ln>
            <a:noFill/>
          </a:ln>
        </p:spPr>
      </p:pic>
      <p:pic>
        <p:nvPicPr>
          <p:cNvPr id="256" name="Google Shape;256;p31"/>
          <p:cNvPicPr preferRelativeResize="0"/>
          <p:nvPr/>
        </p:nvPicPr>
        <p:blipFill rotWithShape="1">
          <a:blip r:embed="rId4">
            <a:alphaModFix/>
          </a:blip>
          <a:srcRect b="0" l="0" r="0" t="0"/>
          <a:stretch/>
        </p:blipFill>
        <p:spPr>
          <a:xfrm>
            <a:off x="5974080" y="1554004"/>
            <a:ext cx="6583680" cy="49377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2"/>
          <p:cNvSpPr txBox="1"/>
          <p:nvPr>
            <p:ph type="title"/>
          </p:nvPr>
        </p:nvSpPr>
        <p:spPr>
          <a:xfrm>
            <a:off x="560386" y="12045"/>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Geographic coverage</a:t>
            </a:r>
            <a:endParaRPr b="0" i="0" sz="4200" u="none" cap="none" strike="noStrike">
              <a:solidFill>
                <a:schemeClr val="lt2"/>
              </a:solidFill>
              <a:latin typeface="Century Gothic"/>
              <a:ea typeface="Century Gothic"/>
              <a:cs typeface="Century Gothic"/>
              <a:sym typeface="Century Gothic"/>
            </a:endParaRPr>
          </a:p>
        </p:txBody>
      </p:sp>
      <p:pic>
        <p:nvPicPr>
          <p:cNvPr id="262" name="Google Shape;262;p32"/>
          <p:cNvPicPr preferRelativeResize="0"/>
          <p:nvPr/>
        </p:nvPicPr>
        <p:blipFill rotWithShape="1">
          <a:blip r:embed="rId3">
            <a:alphaModFix/>
          </a:blip>
          <a:srcRect b="25182" l="8594" r="8007" t="17526"/>
          <a:stretch/>
        </p:blipFill>
        <p:spPr>
          <a:xfrm>
            <a:off x="0" y="3914773"/>
            <a:ext cx="6100763" cy="3143250"/>
          </a:xfrm>
          <a:prstGeom prst="rect">
            <a:avLst/>
          </a:prstGeom>
          <a:noFill/>
          <a:ln>
            <a:noFill/>
          </a:ln>
        </p:spPr>
      </p:pic>
      <p:pic>
        <p:nvPicPr>
          <p:cNvPr id="263" name="Google Shape;263;p32"/>
          <p:cNvPicPr preferRelativeResize="0"/>
          <p:nvPr/>
        </p:nvPicPr>
        <p:blipFill rotWithShape="1">
          <a:blip r:embed="rId4">
            <a:alphaModFix/>
          </a:blip>
          <a:srcRect b="25260" l="9342" r="7161" t="16405"/>
          <a:stretch/>
        </p:blipFill>
        <p:spPr>
          <a:xfrm>
            <a:off x="6084095" y="785812"/>
            <a:ext cx="6107905" cy="3200401"/>
          </a:xfrm>
          <a:prstGeom prst="rect">
            <a:avLst/>
          </a:prstGeom>
          <a:noFill/>
          <a:ln>
            <a:noFill/>
          </a:ln>
        </p:spPr>
      </p:pic>
      <p:pic>
        <p:nvPicPr>
          <p:cNvPr id="264" name="Google Shape;264;p32"/>
          <p:cNvPicPr preferRelativeResize="0"/>
          <p:nvPr/>
        </p:nvPicPr>
        <p:blipFill rotWithShape="1">
          <a:blip r:embed="rId5">
            <a:alphaModFix/>
          </a:blip>
          <a:srcRect b="25260" l="9831" r="7161" t="16405"/>
          <a:stretch/>
        </p:blipFill>
        <p:spPr>
          <a:xfrm>
            <a:off x="17858" y="785812"/>
            <a:ext cx="6072187" cy="3200401"/>
          </a:xfrm>
          <a:prstGeom prst="rect">
            <a:avLst/>
          </a:prstGeom>
          <a:noFill/>
          <a:ln>
            <a:noFill/>
          </a:ln>
        </p:spPr>
      </p:pic>
      <p:pic>
        <p:nvPicPr>
          <p:cNvPr id="265" name="Google Shape;265;p32"/>
          <p:cNvPicPr preferRelativeResize="0"/>
          <p:nvPr/>
        </p:nvPicPr>
        <p:blipFill rotWithShape="1">
          <a:blip r:embed="rId6">
            <a:alphaModFix/>
          </a:blip>
          <a:srcRect b="25521" l="9977" r="6754" t="16406"/>
          <a:stretch/>
        </p:blipFill>
        <p:spPr>
          <a:xfrm>
            <a:off x="6100763" y="3943352"/>
            <a:ext cx="6091237" cy="31861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3"/>
          <p:cNvSpPr txBox="1"/>
          <p:nvPr>
            <p:ph type="title"/>
          </p:nvPr>
        </p:nvSpPr>
        <p:spPr>
          <a:xfrm>
            <a:off x="646109" y="208865"/>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A sharp increase in the #CRs while crossing the SAMA</a:t>
            </a:r>
            <a:endParaRPr b="0" i="0" sz="4200" u="none" cap="none" strike="noStrike">
              <a:solidFill>
                <a:schemeClr val="lt2"/>
              </a:solidFill>
              <a:latin typeface="Century Gothic"/>
              <a:ea typeface="Century Gothic"/>
              <a:cs typeface="Century Gothic"/>
              <a:sym typeface="Century Gothic"/>
            </a:endParaRPr>
          </a:p>
        </p:txBody>
      </p:sp>
      <p:pic>
        <p:nvPicPr>
          <p:cNvPr id="271" name="Google Shape;271;p33"/>
          <p:cNvPicPr preferRelativeResize="0"/>
          <p:nvPr/>
        </p:nvPicPr>
        <p:blipFill rotWithShape="1">
          <a:blip r:embed="rId3">
            <a:alphaModFix/>
          </a:blip>
          <a:srcRect b="22916" l="10807" r="5014" t="17448"/>
          <a:stretch/>
        </p:blipFill>
        <p:spPr>
          <a:xfrm>
            <a:off x="16351" y="1877697"/>
            <a:ext cx="7287312" cy="3871914"/>
          </a:xfrm>
          <a:prstGeom prst="rect">
            <a:avLst/>
          </a:prstGeom>
          <a:noFill/>
          <a:ln>
            <a:noFill/>
          </a:ln>
        </p:spPr>
      </p:pic>
      <p:sp>
        <p:nvSpPr>
          <p:cNvPr id="272" name="Google Shape;272;p33"/>
          <p:cNvSpPr txBox="1"/>
          <p:nvPr/>
        </p:nvSpPr>
        <p:spPr>
          <a:xfrm>
            <a:off x="1255103" y="5749611"/>
            <a:ext cx="8186737"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The dots mark the HST position at the start of the 360s exposure. </a:t>
            </a:r>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The color and size of the dots are proportional to the number of detected CRs.</a:t>
            </a:r>
            <a:endParaRPr sz="1800">
              <a:solidFill>
                <a:schemeClr val="lt1"/>
              </a:solidFill>
              <a:latin typeface="Century Gothic"/>
              <a:ea typeface="Century Gothic"/>
              <a:cs typeface="Century Gothic"/>
              <a:sym typeface="Century Gothic"/>
            </a:endParaRPr>
          </a:p>
        </p:txBody>
      </p:sp>
      <p:pic>
        <p:nvPicPr>
          <p:cNvPr id="273" name="Google Shape;273;p33"/>
          <p:cNvPicPr preferRelativeResize="0"/>
          <p:nvPr/>
        </p:nvPicPr>
        <p:blipFill rotWithShape="1">
          <a:blip r:embed="rId4">
            <a:alphaModFix/>
          </a:blip>
          <a:srcRect b="0" l="0" r="0" t="0"/>
          <a:stretch/>
        </p:blipFill>
        <p:spPr>
          <a:xfrm>
            <a:off x="7303663" y="2541484"/>
            <a:ext cx="4923428" cy="3208127"/>
          </a:xfrm>
          <a:prstGeom prst="rect">
            <a:avLst/>
          </a:prstGeom>
          <a:noFill/>
          <a:ln>
            <a:noFill/>
          </a:ln>
        </p:spPr>
      </p:pic>
      <p:pic>
        <p:nvPicPr>
          <p:cNvPr id="274" name="Google Shape;274;p33"/>
          <p:cNvPicPr preferRelativeResize="0"/>
          <p:nvPr/>
        </p:nvPicPr>
        <p:blipFill rotWithShape="1">
          <a:blip r:embed="rId5">
            <a:alphaModFix/>
          </a:blip>
          <a:srcRect b="0" l="0" r="0" t="0"/>
          <a:stretch/>
        </p:blipFill>
        <p:spPr>
          <a:xfrm>
            <a:off x="8872538" y="891044"/>
            <a:ext cx="3354553" cy="16504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Time evolution of the CR flux</a:t>
            </a:r>
            <a:endParaRPr b="0" i="0" sz="4200" u="none" cap="none" strike="noStrike">
              <a:solidFill>
                <a:schemeClr val="lt2"/>
              </a:solidFill>
              <a:latin typeface="Century Gothic"/>
              <a:ea typeface="Century Gothic"/>
              <a:cs typeface="Century Gothic"/>
              <a:sym typeface="Century Gothic"/>
            </a:endParaRPr>
          </a:p>
        </p:txBody>
      </p:sp>
      <p:pic>
        <p:nvPicPr>
          <p:cNvPr id="280" name="Google Shape;280;p34"/>
          <p:cNvPicPr preferRelativeResize="0"/>
          <p:nvPr/>
        </p:nvPicPr>
        <p:blipFill rotWithShape="1">
          <a:blip r:embed="rId3">
            <a:alphaModFix/>
          </a:blip>
          <a:srcRect b="0" l="0" r="0" t="0"/>
          <a:stretch/>
        </p:blipFill>
        <p:spPr>
          <a:xfrm>
            <a:off x="2209800" y="1371600"/>
            <a:ext cx="7315200" cy="5486400"/>
          </a:xfrm>
          <a:prstGeom prst="rect">
            <a:avLst/>
          </a:prstGeom>
          <a:noFill/>
          <a:ln>
            <a:noFill/>
          </a:ln>
        </p:spPr>
      </p:pic>
      <p:sp>
        <p:nvSpPr>
          <p:cNvPr id="281" name="Google Shape;281;p34"/>
          <p:cNvSpPr/>
          <p:nvPr/>
        </p:nvSpPr>
        <p:spPr>
          <a:xfrm rot="2699344">
            <a:off x="2079044" y="336465"/>
            <a:ext cx="7576713" cy="7556671"/>
          </a:xfrm>
          <a:prstGeom prst="plus">
            <a:avLst>
              <a:gd fmla="val 48691" name="adj"/>
            </a:avLst>
          </a:prstGeom>
          <a:solidFill>
            <a:schemeClr val="accent1"/>
          </a:solidFill>
          <a:ln cap="rnd" cmpd="sng" w="19050">
            <a:solidFill>
              <a:srgbClr val="800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603249" y="138393"/>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A possible correlation</a:t>
            </a:r>
            <a:endParaRPr b="0" i="0" sz="4200" u="none" cap="none" strike="noStrike">
              <a:solidFill>
                <a:schemeClr val="lt2"/>
              </a:solidFill>
              <a:latin typeface="Century Gothic"/>
              <a:ea typeface="Century Gothic"/>
              <a:cs typeface="Century Gothic"/>
              <a:sym typeface="Century Gothic"/>
            </a:endParaRPr>
          </a:p>
        </p:txBody>
      </p:sp>
      <p:pic>
        <p:nvPicPr>
          <p:cNvPr id="287" name="Google Shape;287;p35"/>
          <p:cNvPicPr preferRelativeResize="0"/>
          <p:nvPr/>
        </p:nvPicPr>
        <p:blipFill rotWithShape="1">
          <a:blip r:embed="rId3">
            <a:alphaModFix/>
          </a:blip>
          <a:srcRect b="0" l="0" r="0" t="0"/>
          <a:stretch/>
        </p:blipFill>
        <p:spPr>
          <a:xfrm>
            <a:off x="3195637" y="1371600"/>
            <a:ext cx="7315200" cy="5486400"/>
          </a:xfrm>
          <a:prstGeom prst="rect">
            <a:avLst/>
          </a:prstGeom>
          <a:noFill/>
          <a:ln>
            <a:noFill/>
          </a:ln>
        </p:spPr>
      </p:pic>
      <p:sp>
        <p:nvSpPr>
          <p:cNvPr id="288" name="Google Shape;288;p35"/>
          <p:cNvSpPr txBox="1"/>
          <p:nvPr/>
        </p:nvSpPr>
        <p:spPr>
          <a:xfrm>
            <a:off x="757237" y="4986338"/>
            <a:ext cx="2738437"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entury Gothic"/>
                <a:ea typeface="Century Gothic"/>
                <a:cs typeface="Century Gothic"/>
                <a:sym typeface="Century Gothic"/>
              </a:rPr>
              <a:t>CR flux from images of WFC3 - UV</a:t>
            </a:r>
            <a:endParaRPr sz="2800">
              <a:solidFill>
                <a:schemeClr val="lt1"/>
              </a:solidFill>
              <a:latin typeface="Century Gothic"/>
              <a:ea typeface="Century Gothic"/>
              <a:cs typeface="Century Gothic"/>
              <a:sym typeface="Century Gothic"/>
            </a:endParaRPr>
          </a:p>
        </p:txBody>
      </p:sp>
      <p:sp>
        <p:nvSpPr>
          <p:cNvPr id="289" name="Google Shape;289;p35"/>
          <p:cNvSpPr txBox="1"/>
          <p:nvPr/>
        </p:nvSpPr>
        <p:spPr>
          <a:xfrm>
            <a:off x="603249" y="3267075"/>
            <a:ext cx="2738437"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entury Gothic"/>
                <a:ea typeface="Century Gothic"/>
                <a:cs typeface="Century Gothic"/>
                <a:sym typeface="Century Gothic"/>
              </a:rPr>
              <a:t>Neutron Monitor Index @ surface</a:t>
            </a:r>
            <a:endParaRPr sz="2800">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Preliminary conclusions</a:t>
            </a:r>
            <a:endParaRPr b="0" i="0" sz="4200" u="none" cap="none" strike="noStrike">
              <a:solidFill>
                <a:schemeClr val="lt2"/>
              </a:solidFill>
              <a:latin typeface="Century Gothic"/>
              <a:ea typeface="Century Gothic"/>
              <a:cs typeface="Century Gothic"/>
              <a:sym typeface="Century Gothic"/>
            </a:endParaRPr>
          </a:p>
        </p:txBody>
      </p:sp>
      <p:sp>
        <p:nvSpPr>
          <p:cNvPr id="295" name="Google Shape;295;p36"/>
          <p:cNvSpPr txBox="1"/>
          <p:nvPr>
            <p:ph idx="1" type="body"/>
          </p:nvPr>
        </p:nvSpPr>
        <p:spPr>
          <a:xfrm>
            <a:off x="1103312" y="2052918"/>
            <a:ext cx="10240963" cy="4195481"/>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86D1D8"/>
              </a:buClr>
              <a:buSzPts val="2240"/>
              <a:buFont typeface="Noto Sans Symbols"/>
              <a:buChar char="▶"/>
            </a:pPr>
            <a:r>
              <a:rPr b="0" i="0" lang="en-US" sz="2800" u="none" cap="none" strike="noStrike">
                <a:solidFill>
                  <a:schemeClr val="lt1"/>
                </a:solidFill>
                <a:latin typeface="Century Gothic"/>
                <a:ea typeface="Century Gothic"/>
                <a:cs typeface="Century Gothic"/>
                <a:sym typeface="Century Gothic"/>
              </a:rPr>
              <a:t>We have access to ~130.000 dark frames from 5 different instruments, corresponding to 15000 hr of observation along ~ 22yr</a:t>
            </a:r>
            <a:endParaRPr/>
          </a:p>
          <a:p>
            <a:pPr indent="-342900" lvl="0" marL="342900" marR="0" rtl="0" algn="l">
              <a:spcBef>
                <a:spcPts val="1000"/>
              </a:spcBef>
              <a:spcAft>
                <a:spcPts val="0"/>
              </a:spcAft>
              <a:buClr>
                <a:srgbClr val="86D1D8"/>
              </a:buClr>
              <a:buSzPts val="2240"/>
              <a:buFont typeface="Noto Sans Symbols"/>
              <a:buChar char="▶"/>
            </a:pPr>
            <a:r>
              <a:rPr b="0" i="0" lang="en-US" sz="2800" u="none" cap="none" strike="noStrike">
                <a:solidFill>
                  <a:schemeClr val="lt1"/>
                </a:solidFill>
                <a:latin typeface="Century Gothic"/>
                <a:ea typeface="Century Gothic"/>
                <a:cs typeface="Century Gothic"/>
                <a:sym typeface="Century Gothic"/>
              </a:rPr>
              <a:t> Large increment of the CR flux for a factor &gt; 10 was detected during passages in the SAMA region.</a:t>
            </a:r>
            <a:endParaRPr/>
          </a:p>
          <a:p>
            <a:pPr indent="-342900" lvl="0" marL="342900" marR="0" rtl="0" algn="l">
              <a:spcBef>
                <a:spcPts val="1000"/>
              </a:spcBef>
              <a:spcAft>
                <a:spcPts val="0"/>
              </a:spcAft>
              <a:buClr>
                <a:srgbClr val="86D1D8"/>
              </a:buClr>
              <a:buSzPts val="2240"/>
              <a:buFont typeface="Noto Sans Symbols"/>
              <a:buChar char="▶"/>
            </a:pPr>
            <a:r>
              <a:rPr b="1" i="0" lang="en-US" sz="2800" u="none" cap="none" strike="noStrike">
                <a:solidFill>
                  <a:srgbClr val="FF0000"/>
                </a:solidFill>
                <a:latin typeface="Century Gothic"/>
                <a:ea typeface="Century Gothic"/>
                <a:cs typeface="Century Gothic"/>
                <a:sym typeface="Century Gothic"/>
              </a:rPr>
              <a:t>VERY PRELIMINARY: </a:t>
            </a:r>
            <a:r>
              <a:rPr b="0" i="0" lang="en-US" sz="2800" u="none" cap="none" strike="noStrike">
                <a:solidFill>
                  <a:schemeClr val="lt1"/>
                </a:solidFill>
                <a:latin typeface="Century Gothic"/>
                <a:ea typeface="Century Gothic"/>
                <a:cs typeface="Century Gothic"/>
                <a:sym typeface="Century Gothic"/>
              </a:rPr>
              <a:t>The CR flux @ 500 km correlates with solar activity, but has opposite correlation with the CR flux on the surface, measured by the neutron stations.</a:t>
            </a:r>
            <a:endParaRPr b="0"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Future works</a:t>
            </a:r>
            <a:endParaRPr b="0" i="0" sz="4200" u="none" cap="none" strike="noStrike">
              <a:solidFill>
                <a:schemeClr val="lt2"/>
              </a:solidFill>
              <a:latin typeface="Century Gothic"/>
              <a:ea typeface="Century Gothic"/>
              <a:cs typeface="Century Gothic"/>
              <a:sym typeface="Century Gothic"/>
            </a:endParaRPr>
          </a:p>
        </p:txBody>
      </p:sp>
      <p:sp>
        <p:nvSpPr>
          <p:cNvPr id="301" name="Google Shape;301;p37"/>
          <p:cNvSpPr txBox="1"/>
          <p:nvPr>
            <p:ph idx="1" type="body"/>
          </p:nvPr>
        </p:nvSpPr>
        <p:spPr>
          <a:xfrm>
            <a:off x="1103312" y="2052918"/>
            <a:ext cx="9698038" cy="4195481"/>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86D1D8"/>
              </a:buClr>
              <a:buSzPts val="2240"/>
              <a:buFont typeface="Noto Sans Symbols"/>
              <a:buChar char="▶"/>
            </a:pPr>
            <a:r>
              <a:rPr b="0" i="0" lang="en-US" sz="2800" u="none" cap="none" strike="noStrike">
                <a:solidFill>
                  <a:schemeClr val="lt1"/>
                </a:solidFill>
                <a:latin typeface="Century Gothic"/>
                <a:ea typeface="Century Gothic"/>
                <a:cs typeface="Century Gothic"/>
                <a:sym typeface="Century Gothic"/>
              </a:rPr>
              <a:t>Compare CR detection algorithms</a:t>
            </a:r>
            <a:endParaRPr/>
          </a:p>
          <a:p>
            <a:pPr indent="-342900" lvl="0" marL="342900" marR="0" rtl="0" algn="l">
              <a:lnSpc>
                <a:spcPct val="90000"/>
              </a:lnSpc>
              <a:spcBef>
                <a:spcPts val="1000"/>
              </a:spcBef>
              <a:spcAft>
                <a:spcPts val="0"/>
              </a:spcAft>
              <a:buClr>
                <a:srgbClr val="86D1D8"/>
              </a:buClr>
              <a:buSzPts val="2240"/>
              <a:buFont typeface="Noto Sans Symbols"/>
              <a:buChar char="▶"/>
            </a:pPr>
            <a:r>
              <a:rPr b="0" i="0" lang="en-US" sz="2800" u="none" cap="none" strike="noStrike">
                <a:solidFill>
                  <a:schemeClr val="lt1"/>
                </a:solidFill>
                <a:latin typeface="Century Gothic"/>
                <a:ea typeface="Century Gothic"/>
                <a:cs typeface="Century Gothic"/>
                <a:sym typeface="Century Gothic"/>
              </a:rPr>
              <a:t>Include IR detectors in the analysis</a:t>
            </a:r>
            <a:endParaRPr/>
          </a:p>
          <a:p>
            <a:pPr indent="-342900" lvl="0" marL="342900" marR="0" rtl="0" algn="l">
              <a:lnSpc>
                <a:spcPct val="90000"/>
              </a:lnSpc>
              <a:spcBef>
                <a:spcPts val="1000"/>
              </a:spcBef>
              <a:spcAft>
                <a:spcPts val="0"/>
              </a:spcAft>
              <a:buClr>
                <a:srgbClr val="86D1D8"/>
              </a:buClr>
              <a:buSzPts val="2240"/>
              <a:buFont typeface="Noto Sans Symbols"/>
              <a:buChar char="▶"/>
            </a:pPr>
            <a:r>
              <a:rPr b="0" i="0" lang="en-US" sz="2800" u="none" cap="none" strike="noStrike">
                <a:solidFill>
                  <a:schemeClr val="lt1"/>
                </a:solidFill>
                <a:latin typeface="Century Gothic"/>
                <a:ea typeface="Century Gothic"/>
                <a:cs typeface="Century Gothic"/>
                <a:sym typeface="Century Gothic"/>
              </a:rPr>
              <a:t>Include new instruments (WFPC1, FOC, FOS, …)</a:t>
            </a:r>
            <a:endParaRPr/>
          </a:p>
          <a:p>
            <a:pPr indent="-342900" lvl="0" marL="342900" marR="0" rtl="0" algn="l">
              <a:lnSpc>
                <a:spcPct val="90000"/>
              </a:lnSpc>
              <a:spcBef>
                <a:spcPts val="1000"/>
              </a:spcBef>
              <a:spcAft>
                <a:spcPts val="0"/>
              </a:spcAft>
              <a:buClr>
                <a:srgbClr val="86D1D8"/>
              </a:buClr>
              <a:buSzPts val="2240"/>
              <a:buFont typeface="Noto Sans Symbols"/>
              <a:buChar char="▶"/>
            </a:pPr>
            <a:r>
              <a:rPr b="0" i="0" lang="en-US" sz="2800" u="none" cap="none" strike="noStrike">
                <a:solidFill>
                  <a:schemeClr val="lt1"/>
                </a:solidFill>
                <a:latin typeface="Century Gothic"/>
                <a:ea typeface="Century Gothic"/>
                <a:cs typeface="Century Gothic"/>
                <a:sym typeface="Century Gothic"/>
              </a:rPr>
              <a:t>Correlate fluxes with:</a:t>
            </a:r>
            <a:endParaRPr/>
          </a:p>
          <a:p>
            <a:pPr indent="-285750" lvl="1" marL="742950" marR="0" rtl="0" algn="l">
              <a:lnSpc>
                <a:spcPct val="90000"/>
              </a:lnSpc>
              <a:spcBef>
                <a:spcPts val="1000"/>
              </a:spcBef>
              <a:spcAft>
                <a:spcPts val="0"/>
              </a:spcAft>
              <a:buClr>
                <a:srgbClr val="86D1D8"/>
              </a:buClr>
              <a:buSzPts val="2080"/>
              <a:buFont typeface="Noto Sans Symbols"/>
              <a:buChar char="▶"/>
            </a:pPr>
            <a:r>
              <a:rPr b="0" i="0" lang="en-US" sz="2600" u="none" cap="none" strike="noStrike">
                <a:solidFill>
                  <a:schemeClr val="lt1"/>
                </a:solidFill>
                <a:latin typeface="Century Gothic"/>
                <a:ea typeface="Century Gothic"/>
                <a:cs typeface="Century Gothic"/>
                <a:sym typeface="Century Gothic"/>
              </a:rPr>
              <a:t>Solar activity</a:t>
            </a:r>
            <a:endParaRPr/>
          </a:p>
          <a:p>
            <a:pPr indent="-285750" lvl="1" marL="742950" marR="0" rtl="0" algn="l">
              <a:lnSpc>
                <a:spcPct val="90000"/>
              </a:lnSpc>
              <a:spcBef>
                <a:spcPts val="1000"/>
              </a:spcBef>
              <a:spcAft>
                <a:spcPts val="0"/>
              </a:spcAft>
              <a:buClr>
                <a:srgbClr val="86D1D8"/>
              </a:buClr>
              <a:buSzPts val="2080"/>
              <a:buFont typeface="Noto Sans Symbols"/>
              <a:buChar char="▶"/>
            </a:pPr>
            <a:r>
              <a:rPr b="0" i="0" lang="en-US" sz="2600" u="none" cap="none" strike="noStrike">
                <a:solidFill>
                  <a:schemeClr val="lt1"/>
                </a:solidFill>
                <a:latin typeface="Century Gothic"/>
                <a:ea typeface="Century Gothic"/>
                <a:cs typeface="Century Gothic"/>
                <a:sym typeface="Century Gothic"/>
              </a:rPr>
              <a:t>CR detector on the surface (e.g. muon detectors)</a:t>
            </a:r>
            <a:endParaRPr/>
          </a:p>
          <a:p>
            <a:pPr indent="-342900" lvl="0" marL="342900" marR="0" rtl="0" algn="l">
              <a:lnSpc>
                <a:spcPct val="90000"/>
              </a:lnSpc>
              <a:spcBef>
                <a:spcPts val="1000"/>
              </a:spcBef>
              <a:spcAft>
                <a:spcPts val="0"/>
              </a:spcAft>
              <a:buClr>
                <a:srgbClr val="86D1D8"/>
              </a:buClr>
              <a:buSzPts val="2240"/>
              <a:buFont typeface="Noto Sans Symbols"/>
              <a:buChar char="▶"/>
            </a:pPr>
            <a:r>
              <a:rPr b="0" i="0" lang="en-US" sz="2800" u="none" cap="none" strike="noStrike">
                <a:solidFill>
                  <a:schemeClr val="lt1"/>
                </a:solidFill>
                <a:latin typeface="Century Gothic"/>
                <a:ea typeface="Century Gothic"/>
                <a:cs typeface="Century Gothic"/>
                <a:sym typeface="Century Gothic"/>
              </a:rPr>
              <a:t>Extend the analysis to the complete HST data sets: 100k hr and over 1M images. </a:t>
            </a:r>
            <a:endParaRPr b="0" i="0" sz="28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646111" y="452718"/>
            <a:ext cx="9726614"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Cosmic rays = </a:t>
            </a:r>
            <a:r>
              <a:rPr b="0" i="0" lang="en-US" sz="3600" u="none" cap="none" strike="noStrike">
                <a:solidFill>
                  <a:schemeClr val="lt2"/>
                </a:solidFill>
                <a:latin typeface="Century Gothic"/>
                <a:ea typeface="Century Gothic"/>
                <a:cs typeface="Century Gothic"/>
                <a:sym typeface="Century Gothic"/>
              </a:rPr>
              <a:t>Galactic cosmic particles 								+ Solar Energetic Particles</a:t>
            </a:r>
            <a:endParaRPr b="0" i="0" sz="3600" u="none" cap="none" strike="noStrike">
              <a:solidFill>
                <a:schemeClr val="lt2"/>
              </a:solidFill>
              <a:latin typeface="Century Gothic"/>
              <a:ea typeface="Century Gothic"/>
              <a:cs typeface="Century Gothic"/>
              <a:sym typeface="Century Gothic"/>
            </a:endParaRPr>
          </a:p>
        </p:txBody>
      </p:sp>
      <p:pic>
        <p:nvPicPr>
          <p:cNvPr id="160" name="Google Shape;160;p20"/>
          <p:cNvPicPr preferRelativeResize="0"/>
          <p:nvPr/>
        </p:nvPicPr>
        <p:blipFill rotWithShape="1">
          <a:blip r:embed="rId3">
            <a:alphaModFix/>
          </a:blip>
          <a:srcRect b="0" l="0" r="0" t="0"/>
          <a:stretch/>
        </p:blipFill>
        <p:spPr>
          <a:xfrm>
            <a:off x="892174" y="1784105"/>
            <a:ext cx="9234488" cy="507389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8"/>
          <p:cNvSpPr txBox="1"/>
          <p:nvPr/>
        </p:nvSpPr>
        <p:spPr>
          <a:xfrm>
            <a:off x="914400" y="5229225"/>
            <a:ext cx="9804287"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Acknowledgements:</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Space Telescope Science Institute for providing access to the HST archive</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Microsoft Azure Platform for allocating computer time and storage</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Century Gothic"/>
                <a:ea typeface="Century Gothic"/>
                <a:cs typeface="Century Gothic"/>
                <a:sym typeface="Century Gothic"/>
              </a:rPr>
              <a:t>UN/OOSA, Boston College, ISWI, … for supporting my participation at the Workshop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654910" y="121785"/>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Cosmic rays in astronomical images</a:t>
            </a:r>
            <a:endParaRPr b="0" i="0" sz="4200" u="none" cap="none" strike="noStrike">
              <a:solidFill>
                <a:schemeClr val="lt2"/>
              </a:solidFill>
              <a:latin typeface="Century Gothic"/>
              <a:ea typeface="Century Gothic"/>
              <a:cs typeface="Century Gothic"/>
              <a:sym typeface="Century Gothic"/>
            </a:endParaRPr>
          </a:p>
        </p:txBody>
      </p:sp>
      <p:pic>
        <p:nvPicPr>
          <p:cNvPr id="166" name="Google Shape;166;p21"/>
          <p:cNvPicPr preferRelativeResize="0"/>
          <p:nvPr/>
        </p:nvPicPr>
        <p:blipFill rotWithShape="1">
          <a:blip r:embed="rId3">
            <a:alphaModFix/>
          </a:blip>
          <a:srcRect b="0" l="0" r="0" t="0"/>
          <a:stretch/>
        </p:blipFill>
        <p:spPr>
          <a:xfrm>
            <a:off x="309747" y="1522315"/>
            <a:ext cx="5047525" cy="3729633"/>
          </a:xfrm>
          <a:prstGeom prst="rect">
            <a:avLst/>
          </a:prstGeom>
          <a:noFill/>
          <a:ln>
            <a:noFill/>
          </a:ln>
        </p:spPr>
      </p:pic>
      <p:pic>
        <p:nvPicPr>
          <p:cNvPr id="167" name="Google Shape;167;p21"/>
          <p:cNvPicPr preferRelativeResize="0"/>
          <p:nvPr/>
        </p:nvPicPr>
        <p:blipFill rotWithShape="1">
          <a:blip r:embed="rId4">
            <a:alphaModFix/>
          </a:blip>
          <a:srcRect b="0" l="0" r="0" t="0"/>
          <a:stretch/>
        </p:blipFill>
        <p:spPr>
          <a:xfrm>
            <a:off x="6414619" y="1337649"/>
            <a:ext cx="4770692" cy="3711528"/>
          </a:xfrm>
          <a:prstGeom prst="rect">
            <a:avLst/>
          </a:prstGeom>
          <a:noFill/>
          <a:ln>
            <a:noFill/>
          </a:ln>
        </p:spPr>
      </p:pic>
      <p:sp>
        <p:nvSpPr>
          <p:cNvPr id="168" name="Google Shape;168;p21"/>
          <p:cNvSpPr txBox="1"/>
          <p:nvPr/>
        </p:nvSpPr>
        <p:spPr>
          <a:xfrm>
            <a:off x="309747" y="1152983"/>
            <a:ext cx="357822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Taken from Saoud et al. (2016)</a:t>
            </a:r>
            <a:endParaRPr sz="1800">
              <a:solidFill>
                <a:schemeClr val="lt1"/>
              </a:solidFill>
              <a:latin typeface="Century Gothic"/>
              <a:ea typeface="Century Gothic"/>
              <a:cs typeface="Century Gothic"/>
              <a:sym typeface="Century Gothic"/>
            </a:endParaRPr>
          </a:p>
        </p:txBody>
      </p:sp>
      <p:sp>
        <p:nvSpPr>
          <p:cNvPr id="169" name="Google Shape;169;p21"/>
          <p:cNvSpPr txBox="1"/>
          <p:nvPr/>
        </p:nvSpPr>
        <p:spPr>
          <a:xfrm>
            <a:off x="309747" y="5246096"/>
            <a:ext cx="5760000" cy="156966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Direct ionization is achieved through Coulomb interactions between a charged particle and atoms of the device. The charged particle strips electrons of atoms as it passes through the device thereby causing ionizations. Heavy ions, low energy protons and muons directly ionize matter. </a:t>
            </a:r>
            <a:endParaRPr/>
          </a:p>
        </p:txBody>
      </p:sp>
      <p:sp>
        <p:nvSpPr>
          <p:cNvPr id="170" name="Google Shape;170;p21"/>
          <p:cNvSpPr txBox="1"/>
          <p:nvPr/>
        </p:nvSpPr>
        <p:spPr>
          <a:xfrm>
            <a:off x="6241197" y="5080335"/>
            <a:ext cx="5760000" cy="206210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Century Gothic"/>
                <a:ea typeface="Century Gothic"/>
                <a:cs typeface="Century Gothic"/>
                <a:sym typeface="Century Gothic"/>
              </a:rPr>
              <a:t>Indirect ionization is of concern for atmospheric neutrons and high-energy protons (&gt;100 MeV) that are able to ionize by collision with the target nuclei. Neutrons ionize indirectly, they do not interact via the Coulomb force, and so they can travel through several centimeters of material without interacting with other particles and can remain undetected with CCD.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Cosmic rays in HST images</a:t>
            </a:r>
            <a:endParaRPr b="0" i="0" sz="4200" u="none" cap="none" strike="noStrike">
              <a:solidFill>
                <a:schemeClr val="lt2"/>
              </a:solidFill>
              <a:latin typeface="Century Gothic"/>
              <a:ea typeface="Century Gothic"/>
              <a:cs typeface="Century Gothic"/>
              <a:sym typeface="Century Gothic"/>
            </a:endParaRPr>
          </a:p>
        </p:txBody>
      </p:sp>
      <p:pic>
        <p:nvPicPr>
          <p:cNvPr id="176" name="Google Shape;176;p22"/>
          <p:cNvPicPr preferRelativeResize="0"/>
          <p:nvPr/>
        </p:nvPicPr>
        <p:blipFill rotWithShape="1">
          <a:blip r:embed="rId3">
            <a:alphaModFix/>
          </a:blip>
          <a:srcRect b="0" l="0" r="0" t="0"/>
          <a:stretch/>
        </p:blipFill>
        <p:spPr>
          <a:xfrm>
            <a:off x="4078472" y="2026419"/>
            <a:ext cx="4094480" cy="4031488"/>
          </a:xfrm>
          <a:prstGeom prst="rect">
            <a:avLst/>
          </a:prstGeom>
          <a:noFill/>
          <a:ln>
            <a:noFill/>
          </a:ln>
        </p:spPr>
      </p:pic>
      <p:pic>
        <p:nvPicPr>
          <p:cNvPr id="177" name="Google Shape;177;p22"/>
          <p:cNvPicPr preferRelativeResize="0"/>
          <p:nvPr/>
        </p:nvPicPr>
        <p:blipFill rotWithShape="1">
          <a:blip r:embed="rId4">
            <a:alphaModFix/>
          </a:blip>
          <a:srcRect b="0" l="0" r="0" t="0"/>
          <a:stretch/>
        </p:blipFill>
        <p:spPr>
          <a:xfrm>
            <a:off x="0" y="2026419"/>
            <a:ext cx="4094480" cy="4031488"/>
          </a:xfrm>
          <a:prstGeom prst="rect">
            <a:avLst/>
          </a:prstGeom>
          <a:noFill/>
          <a:ln>
            <a:noFill/>
          </a:ln>
        </p:spPr>
      </p:pic>
      <p:pic>
        <p:nvPicPr>
          <p:cNvPr id="178" name="Google Shape;178;p22"/>
          <p:cNvPicPr preferRelativeResize="0"/>
          <p:nvPr/>
        </p:nvPicPr>
        <p:blipFill rotWithShape="1">
          <a:blip r:embed="rId5">
            <a:alphaModFix/>
          </a:blip>
          <a:srcRect b="0" l="0" r="0" t="0"/>
          <a:stretch/>
        </p:blipFill>
        <p:spPr>
          <a:xfrm>
            <a:off x="8174672" y="2032451"/>
            <a:ext cx="4094480" cy="40314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HST orbit</a:t>
            </a:r>
            <a:endParaRPr b="0" i="0" sz="4200" u="none" cap="none" strike="noStrike">
              <a:solidFill>
                <a:schemeClr val="lt2"/>
              </a:solidFill>
              <a:latin typeface="Century Gothic"/>
              <a:ea typeface="Century Gothic"/>
              <a:cs typeface="Century Gothic"/>
              <a:sym typeface="Century Gothic"/>
            </a:endParaRPr>
          </a:p>
        </p:txBody>
      </p:sp>
      <p:pic>
        <p:nvPicPr>
          <p:cNvPr id="184" name="Google Shape;184;p23"/>
          <p:cNvPicPr preferRelativeResize="0"/>
          <p:nvPr/>
        </p:nvPicPr>
        <p:blipFill rotWithShape="1">
          <a:blip r:embed="rId3">
            <a:alphaModFix/>
          </a:blip>
          <a:srcRect b="0" l="0" r="0" t="0"/>
          <a:stretch/>
        </p:blipFill>
        <p:spPr>
          <a:xfrm>
            <a:off x="5178892" y="0"/>
            <a:ext cx="7013108" cy="6858000"/>
          </a:xfrm>
          <a:prstGeom prst="rect">
            <a:avLst/>
          </a:prstGeom>
          <a:noFill/>
          <a:ln>
            <a:noFill/>
          </a:ln>
        </p:spPr>
      </p:pic>
      <p:sp>
        <p:nvSpPr>
          <p:cNvPr id="185" name="Google Shape;185;p23"/>
          <p:cNvSpPr txBox="1"/>
          <p:nvPr/>
        </p:nvSpPr>
        <p:spPr>
          <a:xfrm>
            <a:off x="190026" y="1251021"/>
            <a:ext cx="4988866"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Regime				Low Earth</a:t>
            </a:r>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Semi-major axis		6,919 km</a:t>
            </a:r>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Eccentricity			0.000283</a:t>
            </a:r>
            <a:endParaRPr sz="24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Perigee				539 km</a:t>
            </a:r>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Apogee				543 km</a:t>
            </a:r>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Inclination			28.47°</a:t>
            </a:r>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Period				95.47 minutes</a:t>
            </a:r>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Mean motion		15.08 rev/day</a:t>
            </a:r>
            <a:endParaRPr/>
          </a:p>
          <a:p>
            <a:pPr indent="0" lvl="0" marL="0" marR="0" rtl="0" algn="l">
              <a:spcBef>
                <a:spcPts val="0"/>
              </a:spcBef>
              <a:spcAft>
                <a:spcPts val="0"/>
              </a:spcAft>
              <a:buNone/>
            </a:pPr>
            <a:r>
              <a:rPr lang="en-US" sz="2400">
                <a:solidFill>
                  <a:schemeClr val="lt1"/>
                </a:solidFill>
                <a:latin typeface="Century Gothic"/>
                <a:ea typeface="Century Gothic"/>
                <a:cs typeface="Century Gothic"/>
                <a:sym typeface="Century Gothic"/>
              </a:rPr>
              <a:t>Velocity				7.59 km/s</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86" name="Google Shape;186;p23"/>
          <p:cNvSpPr txBox="1"/>
          <p:nvPr/>
        </p:nvSpPr>
        <p:spPr>
          <a:xfrm>
            <a:off x="306950" y="4865072"/>
            <a:ext cx="4532781" cy="18158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rgbClr val="FF0000"/>
                </a:solidFill>
                <a:latin typeface="Century Gothic"/>
                <a:ea typeface="Century Gothic"/>
                <a:cs typeface="Century Gothic"/>
                <a:sym typeface="Century Gothic"/>
              </a:rPr>
              <a:t>A unique CR detector at 500km above the surface in operation for 25yr (2 solar cycles).</a:t>
            </a:r>
            <a:endParaRPr sz="2800">
              <a:solidFill>
                <a:srgbClr val="FF0000"/>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310286" y="29489"/>
            <a:ext cx="6331881"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A variable environment in space and time</a:t>
            </a:r>
            <a:endParaRPr b="0" i="0" sz="4200" u="none" cap="none" strike="noStrike">
              <a:solidFill>
                <a:schemeClr val="lt2"/>
              </a:solidFill>
              <a:latin typeface="Century Gothic"/>
              <a:ea typeface="Century Gothic"/>
              <a:cs typeface="Century Gothic"/>
              <a:sym typeface="Century Gothic"/>
            </a:endParaRPr>
          </a:p>
        </p:txBody>
      </p:sp>
      <p:pic>
        <p:nvPicPr>
          <p:cNvPr id="192" name="Google Shape;192;p24"/>
          <p:cNvPicPr preferRelativeResize="0"/>
          <p:nvPr/>
        </p:nvPicPr>
        <p:blipFill rotWithShape="1">
          <a:blip r:embed="rId3">
            <a:alphaModFix/>
          </a:blip>
          <a:srcRect b="0" l="0" r="0" t="0"/>
          <a:stretch/>
        </p:blipFill>
        <p:spPr>
          <a:xfrm>
            <a:off x="142875" y="1497294"/>
            <a:ext cx="7172325" cy="4616369"/>
          </a:xfrm>
          <a:prstGeom prst="rect">
            <a:avLst/>
          </a:prstGeom>
          <a:noFill/>
          <a:ln>
            <a:noFill/>
          </a:ln>
        </p:spPr>
      </p:pic>
      <p:pic>
        <p:nvPicPr>
          <p:cNvPr id="193" name="Google Shape;193;p24"/>
          <p:cNvPicPr preferRelativeResize="0"/>
          <p:nvPr/>
        </p:nvPicPr>
        <p:blipFill rotWithShape="1">
          <a:blip r:embed="rId4">
            <a:alphaModFix/>
          </a:blip>
          <a:srcRect b="0" l="0" r="0" t="0"/>
          <a:stretch/>
        </p:blipFill>
        <p:spPr>
          <a:xfrm>
            <a:off x="8184727" y="3618770"/>
            <a:ext cx="3732213" cy="3249129"/>
          </a:xfrm>
          <a:prstGeom prst="rect">
            <a:avLst/>
          </a:prstGeom>
          <a:noFill/>
          <a:ln>
            <a:noFill/>
          </a:ln>
        </p:spPr>
      </p:pic>
      <p:sp>
        <p:nvSpPr>
          <p:cNvPr id="194" name="Google Shape;194;p24"/>
          <p:cNvSpPr txBox="1"/>
          <p:nvPr/>
        </p:nvSpPr>
        <p:spPr>
          <a:xfrm flipH="1">
            <a:off x="5995337" y="6229171"/>
            <a:ext cx="2411731"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lt1"/>
                </a:solidFill>
                <a:latin typeface="Century Gothic"/>
                <a:ea typeface="Century Gothic"/>
                <a:cs typeface="Century Gothic"/>
                <a:sym typeface="Century Gothic"/>
              </a:rPr>
              <a:t>SEP events detected by GOES (Tylka, 2015)</a:t>
            </a:r>
            <a:endParaRPr sz="1400">
              <a:solidFill>
                <a:schemeClr val="lt1"/>
              </a:solidFill>
              <a:latin typeface="Century Gothic"/>
              <a:ea typeface="Century Gothic"/>
              <a:cs typeface="Century Gothic"/>
              <a:sym typeface="Century Gothic"/>
            </a:endParaRPr>
          </a:p>
        </p:txBody>
      </p:sp>
      <p:sp>
        <p:nvSpPr>
          <p:cNvPr id="195" name="Google Shape;195;p24"/>
          <p:cNvSpPr txBox="1"/>
          <p:nvPr/>
        </p:nvSpPr>
        <p:spPr>
          <a:xfrm flipH="1">
            <a:off x="142875" y="6167615"/>
            <a:ext cx="415163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World Magnetic Model (WMM) </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by British Geological Survey (2015)</a:t>
            </a:r>
            <a:endParaRPr sz="1800">
              <a:solidFill>
                <a:schemeClr val="lt1"/>
              </a:solidFill>
              <a:latin typeface="Century Gothic"/>
              <a:ea typeface="Century Gothic"/>
              <a:cs typeface="Century Gothic"/>
              <a:sym typeface="Century Gothic"/>
            </a:endParaRPr>
          </a:p>
        </p:txBody>
      </p:sp>
      <p:pic>
        <p:nvPicPr>
          <p:cNvPr id="196" name="Google Shape;196;p24"/>
          <p:cNvPicPr preferRelativeResize="0"/>
          <p:nvPr/>
        </p:nvPicPr>
        <p:blipFill rotWithShape="1">
          <a:blip r:embed="rId5">
            <a:alphaModFix/>
          </a:blip>
          <a:srcRect b="0" l="0" r="0" t="0"/>
          <a:stretch/>
        </p:blipFill>
        <p:spPr>
          <a:xfrm>
            <a:off x="7406292" y="29489"/>
            <a:ext cx="4785708" cy="35892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descr="trapped particles" id="202" name="Google Shape;202;p25"/>
          <p:cNvPicPr preferRelativeResize="0"/>
          <p:nvPr/>
        </p:nvPicPr>
        <p:blipFill rotWithShape="1">
          <a:blip r:embed="rId3">
            <a:alphaModFix/>
          </a:blip>
          <a:srcRect b="0" l="0" r="0" t="0"/>
          <a:stretch/>
        </p:blipFill>
        <p:spPr>
          <a:xfrm>
            <a:off x="323057" y="4457694"/>
            <a:ext cx="5003216" cy="2348419"/>
          </a:xfrm>
          <a:prstGeom prst="rect">
            <a:avLst/>
          </a:prstGeom>
          <a:solidFill>
            <a:schemeClr val="lt1"/>
          </a:solidFill>
          <a:ln>
            <a:noFill/>
          </a:ln>
        </p:spPr>
      </p:pic>
      <p:sp>
        <p:nvSpPr>
          <p:cNvPr id="203" name="Google Shape;203;p25"/>
          <p:cNvSpPr txBox="1"/>
          <p:nvPr/>
        </p:nvSpPr>
        <p:spPr>
          <a:xfrm>
            <a:off x="308769" y="111124"/>
            <a:ext cx="7849394"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000">
                <a:solidFill>
                  <a:schemeClr val="lt1"/>
                </a:solidFill>
                <a:latin typeface="Times New Roman"/>
                <a:ea typeface="Times New Roman"/>
                <a:cs typeface="Times New Roman"/>
                <a:sym typeface="Times New Roman"/>
              </a:rPr>
              <a:t>Van Allen radiation belts &amp; SAMA</a:t>
            </a:r>
            <a:endParaRPr b="1" sz="4000">
              <a:solidFill>
                <a:schemeClr val="lt1"/>
              </a:solidFill>
              <a:latin typeface="Times New Roman"/>
              <a:ea typeface="Times New Roman"/>
              <a:cs typeface="Times New Roman"/>
              <a:sym typeface="Times New Roman"/>
            </a:endParaRPr>
          </a:p>
        </p:txBody>
      </p:sp>
      <p:pic>
        <p:nvPicPr>
          <p:cNvPr descr="saa-altitude-uk" id="204" name="Google Shape;204;p25"/>
          <p:cNvPicPr preferRelativeResize="0"/>
          <p:nvPr/>
        </p:nvPicPr>
        <p:blipFill rotWithShape="1">
          <a:blip r:embed="rId4">
            <a:alphaModFix/>
          </a:blip>
          <a:srcRect b="0" l="0" r="0" t="0"/>
          <a:stretch/>
        </p:blipFill>
        <p:spPr>
          <a:xfrm>
            <a:off x="8532045" y="772604"/>
            <a:ext cx="3063875" cy="5915025"/>
          </a:xfrm>
          <a:prstGeom prst="rect">
            <a:avLst/>
          </a:prstGeom>
          <a:noFill/>
          <a:ln>
            <a:noFill/>
          </a:ln>
        </p:spPr>
      </p:pic>
      <p:pic>
        <p:nvPicPr>
          <p:cNvPr descr="South_Atlantic_Anomaly" id="205" name="Google Shape;205;p25"/>
          <p:cNvPicPr preferRelativeResize="0"/>
          <p:nvPr/>
        </p:nvPicPr>
        <p:blipFill rotWithShape="1">
          <a:blip r:embed="rId5">
            <a:alphaModFix/>
          </a:blip>
          <a:srcRect b="0" l="0" r="0" t="0"/>
          <a:stretch/>
        </p:blipFill>
        <p:spPr>
          <a:xfrm>
            <a:off x="308769" y="772604"/>
            <a:ext cx="5940425" cy="3665537"/>
          </a:xfrm>
          <a:prstGeom prst="rect">
            <a:avLst/>
          </a:prstGeom>
          <a:noFill/>
          <a:ln>
            <a:noFill/>
          </a:ln>
        </p:spPr>
      </p:pic>
      <p:sp>
        <p:nvSpPr>
          <p:cNvPr id="206" name="Google Shape;206;p25"/>
          <p:cNvSpPr txBox="1"/>
          <p:nvPr/>
        </p:nvSpPr>
        <p:spPr>
          <a:xfrm>
            <a:off x="5369136" y="4457694"/>
            <a:ext cx="3220801"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lt1"/>
                </a:solidFill>
                <a:latin typeface="Century Gothic"/>
                <a:ea typeface="Century Gothic"/>
                <a:cs typeface="Century Gothic"/>
                <a:sym typeface="Century Gothic"/>
              </a:rPr>
              <a:t>The proton raddiation belt comes to a distance of 500 km above the surface in the SAMA region; just the orbital distance of HST. </a:t>
            </a:r>
            <a:endParaRPr sz="2000">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descr="trapped electrons" id="211" name="Google Shape;211;p26"/>
          <p:cNvPicPr preferRelativeResize="0"/>
          <p:nvPr/>
        </p:nvPicPr>
        <p:blipFill rotWithShape="1">
          <a:blip r:embed="rId3">
            <a:alphaModFix/>
          </a:blip>
          <a:srcRect b="0" l="0" r="0" t="0"/>
          <a:stretch/>
        </p:blipFill>
        <p:spPr>
          <a:xfrm>
            <a:off x="-114299" y="322263"/>
            <a:ext cx="5289550" cy="3446463"/>
          </a:xfrm>
          <a:prstGeom prst="rect">
            <a:avLst/>
          </a:prstGeom>
          <a:solidFill>
            <a:schemeClr val="lt1"/>
          </a:solidFill>
          <a:ln>
            <a:noFill/>
          </a:ln>
        </p:spPr>
      </p:pic>
      <p:pic>
        <p:nvPicPr>
          <p:cNvPr descr="trapped protons" id="212" name="Google Shape;212;p26"/>
          <p:cNvPicPr preferRelativeResize="0"/>
          <p:nvPr/>
        </p:nvPicPr>
        <p:blipFill rotWithShape="1">
          <a:blip r:embed="rId4">
            <a:alphaModFix/>
          </a:blip>
          <a:srcRect b="0" l="0" r="0" t="0"/>
          <a:stretch/>
        </p:blipFill>
        <p:spPr>
          <a:xfrm>
            <a:off x="-114299" y="3687763"/>
            <a:ext cx="5294313" cy="3492500"/>
          </a:xfrm>
          <a:prstGeom prst="rect">
            <a:avLst/>
          </a:prstGeom>
          <a:solidFill>
            <a:schemeClr val="lt1"/>
          </a:solidFill>
          <a:ln>
            <a:noFill/>
          </a:ln>
        </p:spPr>
      </p:pic>
      <p:sp>
        <p:nvSpPr>
          <p:cNvPr id="213" name="Google Shape;213;p26"/>
          <p:cNvSpPr txBox="1"/>
          <p:nvPr/>
        </p:nvSpPr>
        <p:spPr>
          <a:xfrm>
            <a:off x="688975" y="1206967"/>
            <a:ext cx="2651124"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600">
                <a:solidFill>
                  <a:schemeClr val="dk1"/>
                </a:solidFill>
                <a:latin typeface="Times New Roman"/>
                <a:ea typeface="Times New Roman"/>
                <a:cs typeface="Times New Roman"/>
                <a:sym typeface="Times New Roman"/>
              </a:rPr>
              <a:t>e</a:t>
            </a:r>
            <a:r>
              <a:rPr b="1" baseline="30000" i="1" lang="en-US" sz="3600">
                <a:solidFill>
                  <a:schemeClr val="dk1"/>
                </a:solidFill>
                <a:latin typeface="Times New Roman"/>
                <a:ea typeface="Times New Roman"/>
                <a:cs typeface="Times New Roman"/>
                <a:sym typeface="Times New Roman"/>
              </a:rPr>
              <a:t>-</a:t>
            </a:r>
            <a:r>
              <a:rPr lang="en-US" sz="2800">
                <a:solidFill>
                  <a:schemeClr val="dk1"/>
                </a:solidFill>
                <a:latin typeface="Times New Roman"/>
                <a:ea typeface="Times New Roman"/>
                <a:cs typeface="Times New Roman"/>
                <a:sym typeface="Times New Roman"/>
              </a:rPr>
              <a:t> flux @ 500km</a:t>
            </a:r>
            <a:endParaRPr sz="2800">
              <a:solidFill>
                <a:schemeClr val="dk1"/>
              </a:solidFill>
              <a:latin typeface="Times New Roman"/>
              <a:ea typeface="Times New Roman"/>
              <a:cs typeface="Times New Roman"/>
              <a:sym typeface="Times New Roman"/>
            </a:endParaRPr>
          </a:p>
        </p:txBody>
      </p:sp>
      <p:sp>
        <p:nvSpPr>
          <p:cNvPr id="214" name="Google Shape;214;p26"/>
          <p:cNvSpPr txBox="1"/>
          <p:nvPr/>
        </p:nvSpPr>
        <p:spPr>
          <a:xfrm>
            <a:off x="688975" y="4504998"/>
            <a:ext cx="282574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3600">
                <a:solidFill>
                  <a:schemeClr val="dk1"/>
                </a:solidFill>
                <a:latin typeface="Times New Roman"/>
                <a:ea typeface="Times New Roman"/>
                <a:cs typeface="Times New Roman"/>
                <a:sym typeface="Times New Roman"/>
              </a:rPr>
              <a:t>p</a:t>
            </a:r>
            <a:r>
              <a:rPr b="1" baseline="30000" i="1" lang="en-US" sz="3600">
                <a:solidFill>
                  <a:schemeClr val="dk1"/>
                </a:solidFill>
                <a:latin typeface="Times New Roman"/>
                <a:ea typeface="Times New Roman"/>
                <a:cs typeface="Times New Roman"/>
                <a:sym typeface="Times New Roman"/>
              </a:rPr>
              <a:t>+</a:t>
            </a:r>
            <a:r>
              <a:rPr lang="en-US" sz="2800">
                <a:solidFill>
                  <a:schemeClr val="dk1"/>
                </a:solidFill>
                <a:latin typeface="Times New Roman"/>
                <a:ea typeface="Times New Roman"/>
                <a:cs typeface="Times New Roman"/>
                <a:sym typeface="Times New Roman"/>
              </a:rPr>
              <a:t> flux @ 500km</a:t>
            </a:r>
            <a:endParaRPr sz="2800">
              <a:solidFill>
                <a:schemeClr val="dk1"/>
              </a:solidFill>
              <a:latin typeface="Times New Roman"/>
              <a:ea typeface="Times New Roman"/>
              <a:cs typeface="Times New Roman"/>
              <a:sym typeface="Times New Roman"/>
            </a:endParaRPr>
          </a:p>
        </p:txBody>
      </p:sp>
      <p:pic>
        <p:nvPicPr>
          <p:cNvPr id="215" name="Google Shape;215;p26"/>
          <p:cNvPicPr preferRelativeResize="0"/>
          <p:nvPr/>
        </p:nvPicPr>
        <p:blipFill rotWithShape="1">
          <a:blip r:embed="rId5">
            <a:alphaModFix/>
          </a:blip>
          <a:srcRect b="0" l="0" r="0" t="0"/>
          <a:stretch/>
        </p:blipFill>
        <p:spPr>
          <a:xfrm>
            <a:off x="5978525" y="2742298"/>
            <a:ext cx="6173554" cy="4115702"/>
          </a:xfrm>
          <a:prstGeom prst="rect">
            <a:avLst/>
          </a:prstGeom>
          <a:noFill/>
          <a:ln>
            <a:noFill/>
          </a:ln>
        </p:spPr>
      </p:pic>
      <p:sp>
        <p:nvSpPr>
          <p:cNvPr id="216" name="Google Shape;216;p26"/>
          <p:cNvSpPr txBox="1"/>
          <p:nvPr/>
        </p:nvSpPr>
        <p:spPr>
          <a:xfrm>
            <a:off x="6086477" y="514469"/>
            <a:ext cx="4957762"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lt1"/>
                </a:solidFill>
                <a:latin typeface="Century Gothic"/>
                <a:ea typeface="Century Gothic"/>
                <a:cs typeface="Century Gothic"/>
                <a:sym typeface="Century Gothic"/>
              </a:rPr>
              <a:t>Consequences of Energetic particles at 500km</a:t>
            </a:r>
            <a:endParaRPr sz="2800">
              <a:solidFill>
                <a:schemeClr val="lt1"/>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Project: Geophysics using Hubble Space Telescope</a:t>
            </a:r>
            <a:endParaRPr/>
          </a:p>
        </p:txBody>
      </p:sp>
      <p:sp>
        <p:nvSpPr>
          <p:cNvPr id="222" name="Google Shape;222;p27"/>
          <p:cNvSpPr txBox="1"/>
          <p:nvPr>
            <p:ph idx="1" type="body"/>
          </p:nvPr>
        </p:nvSpPr>
        <p:spPr>
          <a:xfrm>
            <a:off x="1103312" y="2052918"/>
            <a:ext cx="10140951" cy="464792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86D1D8"/>
              </a:buClr>
              <a:buSzPts val="1920"/>
              <a:buFont typeface="Noto Sans Symbols"/>
              <a:buChar char="▶"/>
            </a:pPr>
            <a:r>
              <a:rPr b="0" i="0" lang="en-US" sz="2400" u="none" cap="none" strike="noStrike">
                <a:solidFill>
                  <a:schemeClr val="lt1"/>
                </a:solidFill>
                <a:latin typeface="Century Gothic"/>
                <a:ea typeface="Century Gothic"/>
                <a:cs typeface="Century Gothic"/>
                <a:sym typeface="Century Gothic"/>
              </a:rPr>
              <a:t>We propose to use the entire data set of DARK images taken by the HST during its &gt;25 yr of operations to monitor the “Cosmic Rays” (CR) flux as a function of:</a:t>
            </a:r>
            <a:endParaRPr/>
          </a:p>
          <a:p>
            <a:pPr indent="-285750" lvl="1" marL="74295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Time</a:t>
            </a:r>
            <a:endParaRPr/>
          </a:p>
          <a:p>
            <a:pPr indent="-285750" lvl="1" marL="74295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Location of the spacecraft</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920"/>
              <a:buFont typeface="Noto Sans Symbols"/>
              <a:buChar char="▶"/>
            </a:pPr>
            <a:r>
              <a:rPr b="0" i="0" lang="en-US" sz="2400" u="none" cap="none" strike="noStrike">
                <a:solidFill>
                  <a:srgbClr val="FF0000"/>
                </a:solidFill>
                <a:latin typeface="Century Gothic"/>
                <a:ea typeface="Century Gothic"/>
                <a:cs typeface="Century Gothic"/>
                <a:sym typeface="Century Gothic"/>
              </a:rPr>
              <a:t>The proposal was approved by the STScI for the Hubble Space Telescope Cycle 24 Archival run (06/2016).</a:t>
            </a:r>
            <a:endParaRPr/>
          </a:p>
          <a:p>
            <a:pPr indent="-342900" lvl="0" marL="342900" marR="0" rtl="0" algn="l">
              <a:spcBef>
                <a:spcPts val="1000"/>
              </a:spcBef>
              <a:spcAft>
                <a:spcPts val="0"/>
              </a:spcAft>
              <a:buClr>
                <a:srgbClr val="86D1D8"/>
              </a:buClr>
              <a:buSzPts val="1920"/>
              <a:buFont typeface="Noto Sans Symbols"/>
              <a:buChar char="▶"/>
            </a:pPr>
            <a:r>
              <a:rPr b="0" i="0" lang="en-US" sz="2400" u="none" cap="none" strike="noStrike">
                <a:solidFill>
                  <a:schemeClr val="lt1"/>
                </a:solidFill>
                <a:latin typeface="Century Gothic"/>
                <a:ea typeface="Century Gothic"/>
                <a:cs typeface="Century Gothic"/>
                <a:sym typeface="Century Gothic"/>
              </a:rPr>
              <a:t>We got ~130.000 dark frames from 5 different instruments (7 detectors).</a:t>
            </a:r>
            <a:endParaRPr/>
          </a:p>
          <a:p>
            <a:pPr indent="-285750" lvl="1" marL="74295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 15 TB of data</a:t>
            </a:r>
            <a:endParaRPr/>
          </a:p>
          <a:p>
            <a:pPr indent="-285750" lvl="1" marL="74295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~15000 hr of observation during ~ 22yr</a:t>
            </a:r>
            <a:endParaRPr b="0" i="0" sz="2000" u="none" cap="none" strike="noStrike">
              <a:solidFill>
                <a:schemeClr val="lt1"/>
              </a:solidFill>
              <a:latin typeface="Century Gothic"/>
              <a:ea typeface="Century Gothic"/>
              <a:cs typeface="Century Gothic"/>
              <a:sym typeface="Century Gothic"/>
            </a:endParaRPr>
          </a:p>
          <a:p>
            <a:pPr indent="-2413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